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y="5143500" cx="9144000"/>
  <p:notesSz cx="6858000" cy="9144000"/>
  <p:embeddedFontLst>
    <p:embeddedFont>
      <p:font typeface="Raleway"/>
      <p:regular r:id="rId44"/>
      <p:bold r:id="rId45"/>
      <p:italic r:id="rId46"/>
      <p:boldItalic r:id="rId47"/>
    </p:embeddedFont>
    <p:embeddedFont>
      <p:font typeface="Roboto"/>
      <p:regular r:id="rId48"/>
      <p:bold r:id="rId49"/>
      <p:italic r:id="rId50"/>
      <p:boldItalic r:id="rId51"/>
    </p:embeddedFont>
    <p:embeddedFont>
      <p:font typeface="Schibsted Grotesk"/>
      <p:regular r:id="rId52"/>
      <p:bold r:id="rId53"/>
      <p:italic r:id="rId54"/>
      <p:boldItalic r:id="rId55"/>
    </p:embeddedFont>
    <p:embeddedFont>
      <p:font typeface="Lato"/>
      <p:regular r:id="rId56"/>
      <p:bold r:id="rId57"/>
      <p:italic r:id="rId58"/>
      <p:boldItalic r:id="rId59"/>
    </p:embeddedFont>
    <p:embeddedFont>
      <p:font typeface="Helvetica Neue"/>
      <p:regular r:id="rId60"/>
      <p:bold r:id="rId61"/>
      <p:italic r:id="rId62"/>
      <p:boldItalic r:id="rId63"/>
    </p:embeddedFont>
    <p:embeddedFont>
      <p:font typeface="Schibsted Grotesk Medium"/>
      <p:regular r:id="rId64"/>
      <p:bold r:id="rId65"/>
      <p:italic r:id="rId66"/>
      <p:boldItalic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04340A4-95D4-48B3-A38B-F74BC99F8A3D}">
  <a:tblStyle styleId="{004340A4-95D4-48B3-A38B-F74BC99F8A3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Raleway-regular.fntdata"/><Relationship Id="rId43" Type="http://schemas.openxmlformats.org/officeDocument/2006/relationships/slide" Target="slides/slide37.xml"/><Relationship Id="rId46" Type="http://schemas.openxmlformats.org/officeDocument/2006/relationships/font" Target="fonts/Raleway-italic.fntdata"/><Relationship Id="rId45" Type="http://schemas.openxmlformats.org/officeDocument/2006/relationships/font" Target="fonts/Raleway-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Roboto-regular.fntdata"/><Relationship Id="rId47" Type="http://schemas.openxmlformats.org/officeDocument/2006/relationships/font" Target="fonts/Raleway-boldItalic.fntdata"/><Relationship Id="rId49" Type="http://schemas.openxmlformats.org/officeDocument/2006/relationships/font" Target="fonts/Robo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HelveticaNeue-italic.fntdata"/><Relationship Id="rId61" Type="http://schemas.openxmlformats.org/officeDocument/2006/relationships/font" Target="fonts/HelveticaNeue-bold.fntdata"/><Relationship Id="rId20" Type="http://schemas.openxmlformats.org/officeDocument/2006/relationships/slide" Target="slides/slide14.xml"/><Relationship Id="rId64" Type="http://schemas.openxmlformats.org/officeDocument/2006/relationships/font" Target="fonts/SchibstedGroteskMedium-regular.fntdata"/><Relationship Id="rId63" Type="http://schemas.openxmlformats.org/officeDocument/2006/relationships/font" Target="fonts/HelveticaNeue-boldItalic.fntdata"/><Relationship Id="rId22" Type="http://schemas.openxmlformats.org/officeDocument/2006/relationships/slide" Target="slides/slide16.xml"/><Relationship Id="rId66" Type="http://schemas.openxmlformats.org/officeDocument/2006/relationships/font" Target="fonts/SchibstedGroteskMedium-italic.fntdata"/><Relationship Id="rId21" Type="http://schemas.openxmlformats.org/officeDocument/2006/relationships/slide" Target="slides/slide15.xml"/><Relationship Id="rId65" Type="http://schemas.openxmlformats.org/officeDocument/2006/relationships/font" Target="fonts/SchibstedGroteskMedium-bold.fntdata"/><Relationship Id="rId24" Type="http://schemas.openxmlformats.org/officeDocument/2006/relationships/slide" Target="slides/slide18.xml"/><Relationship Id="rId23" Type="http://schemas.openxmlformats.org/officeDocument/2006/relationships/slide" Target="slides/slide17.xml"/><Relationship Id="rId67" Type="http://schemas.openxmlformats.org/officeDocument/2006/relationships/font" Target="fonts/SchibstedGroteskMedium-boldItalic.fntdata"/><Relationship Id="rId60" Type="http://schemas.openxmlformats.org/officeDocument/2006/relationships/font" Target="fonts/HelveticaNeue-regular.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oboto-boldItalic.fntdata"/><Relationship Id="rId50" Type="http://schemas.openxmlformats.org/officeDocument/2006/relationships/font" Target="fonts/Roboto-italic.fntdata"/><Relationship Id="rId53" Type="http://schemas.openxmlformats.org/officeDocument/2006/relationships/font" Target="fonts/SchibstedGrotesk-bold.fntdata"/><Relationship Id="rId52" Type="http://schemas.openxmlformats.org/officeDocument/2006/relationships/font" Target="fonts/SchibstedGrotesk-regular.fntdata"/><Relationship Id="rId11" Type="http://schemas.openxmlformats.org/officeDocument/2006/relationships/slide" Target="slides/slide5.xml"/><Relationship Id="rId55" Type="http://schemas.openxmlformats.org/officeDocument/2006/relationships/font" Target="fonts/SchibstedGrotesk-boldItalic.fntdata"/><Relationship Id="rId10" Type="http://schemas.openxmlformats.org/officeDocument/2006/relationships/slide" Target="slides/slide4.xml"/><Relationship Id="rId54" Type="http://schemas.openxmlformats.org/officeDocument/2006/relationships/font" Target="fonts/SchibstedGrotesk-italic.fntdata"/><Relationship Id="rId13" Type="http://schemas.openxmlformats.org/officeDocument/2006/relationships/slide" Target="slides/slide7.xml"/><Relationship Id="rId57" Type="http://schemas.openxmlformats.org/officeDocument/2006/relationships/font" Target="fonts/Lato-bold.fntdata"/><Relationship Id="rId12" Type="http://schemas.openxmlformats.org/officeDocument/2006/relationships/slide" Target="slides/slide6.xml"/><Relationship Id="rId56" Type="http://schemas.openxmlformats.org/officeDocument/2006/relationships/font" Target="fonts/Lato-regular.fntdata"/><Relationship Id="rId15" Type="http://schemas.openxmlformats.org/officeDocument/2006/relationships/slide" Target="slides/slide9.xml"/><Relationship Id="rId59" Type="http://schemas.openxmlformats.org/officeDocument/2006/relationships/font" Target="fonts/Lato-boldItalic.fntdata"/><Relationship Id="rId14" Type="http://schemas.openxmlformats.org/officeDocument/2006/relationships/slide" Target="slides/slide8.xml"/><Relationship Id="rId58" Type="http://schemas.openxmlformats.org/officeDocument/2006/relationships/font" Target="fonts/Lato-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Sinar/knowledgemgmt/issues/6"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inkedin.com/in/samngnet/"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inkedin.com/in/samngnet/"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Sinar/knowledgemgmt/issues/6"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s6Fm72eO8RfkR4uQDpwhv4BtDD9dEqIEG73dOCYIkgM/edit?tab=t.0"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8n.io/"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3c2c80bde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3c2c80bde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What is digital protection strategy?</a:t>
            </a:r>
            <a:br>
              <a:rPr b="1" lang="en-GB"/>
            </a:br>
            <a:r>
              <a:rPr b="1" lang="en-GB"/>
              <a:t>- digital (data)</a:t>
            </a:r>
            <a:endParaRPr b="1"/>
          </a:p>
          <a:p>
            <a:pPr indent="0" lvl="0" marL="0" rtl="0" algn="l">
              <a:spcBef>
                <a:spcPts val="0"/>
              </a:spcBef>
              <a:spcAft>
                <a:spcPts val="0"/>
              </a:spcAft>
              <a:buNone/>
            </a:pPr>
            <a:r>
              <a:rPr b="1" lang="en-GB"/>
              <a:t>- protection</a:t>
            </a:r>
            <a:br>
              <a:rPr b="1" lang="en-GB"/>
            </a:br>
            <a:r>
              <a:rPr b="1" lang="en-GB"/>
              <a:t>- strategy</a:t>
            </a:r>
            <a:br>
              <a:rPr b="1" lang="en-GB"/>
            </a:br>
            <a:endParaRPr b="1"/>
          </a:p>
          <a:p>
            <a:pPr indent="0" lvl="0" marL="0" rtl="0" algn="l">
              <a:spcBef>
                <a:spcPts val="0"/>
              </a:spcBef>
              <a:spcAft>
                <a:spcPts val="0"/>
              </a:spcAft>
              <a:buNone/>
            </a:pPr>
            <a:r>
              <a:rPr b="1" lang="en-GB"/>
              <a:t>How to protect your “data”?</a:t>
            </a:r>
            <a:endParaRPr b="1"/>
          </a:p>
          <a:p>
            <a:pPr indent="-298450" lvl="0" marL="457200" rtl="0" algn="l">
              <a:spcBef>
                <a:spcPts val="0"/>
              </a:spcBef>
              <a:spcAft>
                <a:spcPts val="0"/>
              </a:spcAft>
              <a:buSzPts val="1100"/>
              <a:buChar char="-"/>
            </a:pPr>
            <a:r>
              <a:rPr lang="en-GB"/>
              <a:t>Risk </a:t>
            </a:r>
            <a:r>
              <a:rPr lang="en-GB"/>
              <a:t>assessment</a:t>
            </a:r>
            <a:endParaRPr/>
          </a:p>
          <a:p>
            <a:pPr indent="-298450" lvl="0" marL="457200" rtl="0" algn="l">
              <a:spcBef>
                <a:spcPts val="0"/>
              </a:spcBef>
              <a:spcAft>
                <a:spcPts val="0"/>
              </a:spcAft>
              <a:buSzPts val="1100"/>
              <a:buChar char="-"/>
            </a:pPr>
            <a:r>
              <a:rPr lang="en-GB"/>
              <a:t>Myth of Perfect &amp; Permanent security</a:t>
            </a:r>
            <a:endParaRPr/>
          </a:p>
          <a:p>
            <a:pPr indent="-298450" lvl="0" marL="457200" rtl="0" algn="l">
              <a:spcBef>
                <a:spcPts val="0"/>
              </a:spcBef>
              <a:spcAft>
                <a:spcPts val="0"/>
              </a:spcAft>
              <a:buSzPts val="1100"/>
              <a:buChar char="-"/>
            </a:pPr>
            <a:r>
              <a:rPr lang="en-GB"/>
              <a:t>Digital hygiene and account security</a:t>
            </a:r>
            <a:endParaRPr/>
          </a:p>
          <a:p>
            <a:pPr indent="-298450" lvl="0" marL="457200" rtl="0" algn="l">
              <a:spcBef>
                <a:spcPts val="0"/>
              </a:spcBef>
              <a:spcAft>
                <a:spcPts val="0"/>
              </a:spcAft>
              <a:buSzPts val="1100"/>
              <a:buChar char="-"/>
            </a:pPr>
            <a:r>
              <a:rPr lang="en-GB"/>
              <a:t>Mobile secirorty</a:t>
            </a:r>
            <a:endParaRPr/>
          </a:p>
          <a:p>
            <a:pPr indent="-298450" lvl="0" marL="457200" rtl="0" algn="l">
              <a:spcBef>
                <a:spcPts val="0"/>
              </a:spcBef>
              <a:spcAft>
                <a:spcPts val="0"/>
              </a:spcAft>
              <a:buSzPts val="1100"/>
              <a:buChar char="-"/>
            </a:pPr>
            <a:r>
              <a:rPr lang="en-GB"/>
              <a:t>Online safety</a:t>
            </a:r>
            <a:endParaRPr/>
          </a:p>
          <a:p>
            <a:pPr indent="-298450" lvl="0" marL="457200" rtl="0" algn="l">
              <a:spcBef>
                <a:spcPts val="0"/>
              </a:spcBef>
              <a:spcAft>
                <a:spcPts val="0"/>
              </a:spcAft>
              <a:buSzPts val="1100"/>
              <a:buChar char="-"/>
            </a:pPr>
            <a:r>
              <a:rPr lang="en-GB"/>
              <a:t>Secure Communication &amp; Email hygiene</a:t>
            </a:r>
            <a:endParaRPr/>
          </a:p>
          <a:p>
            <a:pPr indent="-298450" lvl="0" marL="457200" rtl="0" algn="l">
              <a:spcBef>
                <a:spcPts val="0"/>
              </a:spcBef>
              <a:spcAft>
                <a:spcPts val="0"/>
              </a:spcAft>
              <a:buSzPts val="1100"/>
              <a:buChar char="-"/>
            </a:pPr>
            <a:r>
              <a:rPr lang="en-GB"/>
              <a:t>Phishing: Understanding &amp; Preventing Attacks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78718512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78718512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748e763521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748e763521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785912f1f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785912f1f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787185129f_1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787185129f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787185129f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787185129f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787185129f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787185129f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787185129f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787185129f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787185129f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787185129f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643dc252ef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643dc252ef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Be aware at all times, what your data (whatsapp messages, emails, thumbdrive, </a:t>
            </a:r>
            <a:r>
              <a:rPr lang="en-GB"/>
              <a:t>laptop</a:t>
            </a:r>
            <a:r>
              <a:rPr lang="en-GB"/>
              <a:t>). Most will be at </a:t>
            </a:r>
            <a:r>
              <a:rPr b="1" lang="en-GB"/>
              <a:t>Internal or Private</a:t>
            </a:r>
            <a:r>
              <a:rPr lang="en-GB"/>
              <a:t>. </a:t>
            </a:r>
            <a:br>
              <a:rPr lang="en-GB"/>
            </a:br>
            <a:r>
              <a:rPr lang="en-GB"/>
              <a:t>Focus on </a:t>
            </a:r>
            <a:endParaRPr/>
          </a:p>
          <a:p>
            <a:pPr indent="0" lvl="0" marL="0" rtl="0" algn="l">
              <a:spcBef>
                <a:spcPts val="0"/>
              </a:spcBef>
              <a:spcAft>
                <a:spcPts val="0"/>
              </a:spcAft>
              <a:buNone/>
            </a:pPr>
            <a:r>
              <a:rPr lang="en-GB" u="sng">
                <a:solidFill>
                  <a:schemeClr val="hlink"/>
                </a:solidFill>
                <a:hlinkClick r:id="rId2"/>
              </a:rPr>
              <a:t>https://github.com/Sinar/knowledgemgmt/issues/6</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747e1ecdb9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747e1ecdb9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747e1ecdb9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747e1ecdb9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747e1ecdb9_0_5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747e1ecdb9_0_5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You may need to add me on linkedin first to see the context of my posts but you can disable whatsapp and access to other apps on your phone with the above instructions.</a:t>
            </a:r>
            <a:br>
              <a:rPr lang="en-GB"/>
            </a:br>
            <a:r>
              <a:rPr lang="en-GB"/>
              <a:t>  </a:t>
            </a:r>
            <a:r>
              <a:rPr lang="en-GB" sz="1400" u="sng">
                <a:solidFill>
                  <a:srgbClr val="0277BD"/>
                </a:solidFill>
                <a:hlinkClick r:id="rId2">
                  <a:extLst>
                    <a:ext uri="{A12FA001-AC4F-418D-AE19-62706E023703}">
                      <ahyp:hlinkClr val="tx"/>
                    </a:ext>
                  </a:extLst>
                </a:hlinkClick>
              </a:rPr>
              <a:t>https://www.linkedin.com/in/samngnet/</a:t>
            </a:r>
            <a:r>
              <a:rPr lang="en-GB" sz="1400">
                <a:solidFill>
                  <a:schemeClr val="dk1"/>
                </a:solidFill>
              </a:rPr>
              <a:t> </a:t>
            </a:r>
            <a:br>
              <a:rPr lang="en-GB" sz="1400">
                <a:solidFill>
                  <a:schemeClr val="dk1"/>
                </a:solidFill>
              </a:rPr>
            </a:br>
            <a:br>
              <a:rPr lang="en-GB" sz="1400">
                <a:solidFill>
                  <a:schemeClr val="dk1"/>
                </a:solidFill>
              </a:rPr>
            </a:br>
            <a:r>
              <a:rPr lang="en-GB" sz="1400">
                <a:solidFill>
                  <a:schemeClr val="dk1"/>
                </a:solidFill>
              </a:rPr>
              <a:t>Gemini on Android picture from https://www.phonearena.com/news/gemini-for-android-gets-direct-image-sharing-into-the-app_id163324</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785912f1f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785912f1f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You may need to add me on linkedin first to see the context of my posts but you can disable whatsapp and access to other apps on your phone with the above instructions.</a:t>
            </a:r>
            <a:br>
              <a:rPr lang="en-GB"/>
            </a:br>
            <a:r>
              <a:rPr lang="en-GB"/>
              <a:t>  </a:t>
            </a:r>
            <a:r>
              <a:rPr lang="en-GB" sz="1400" u="sng">
                <a:solidFill>
                  <a:srgbClr val="0277BD"/>
                </a:solidFill>
                <a:hlinkClick r:id="rId2">
                  <a:extLst>
                    <a:ext uri="{A12FA001-AC4F-418D-AE19-62706E023703}">
                      <ahyp:hlinkClr val="tx"/>
                    </a:ext>
                  </a:extLst>
                </a:hlinkClick>
              </a:rPr>
              <a:t>https://www.linkedin.com/in/samngnet/</a:t>
            </a:r>
            <a:r>
              <a:rPr lang="en-GB" sz="1400">
                <a:solidFill>
                  <a:schemeClr val="dk1"/>
                </a:solidFill>
              </a:rPr>
              <a:t> </a:t>
            </a:r>
            <a:br>
              <a:rPr lang="en-GB" sz="1400">
                <a:solidFill>
                  <a:schemeClr val="dk1"/>
                </a:solidFill>
              </a:rPr>
            </a:br>
            <a:br>
              <a:rPr lang="en-GB" sz="1400">
                <a:solidFill>
                  <a:schemeClr val="dk1"/>
                </a:solidFill>
              </a:rPr>
            </a:br>
            <a:r>
              <a:rPr lang="en-GB" sz="1400">
                <a:solidFill>
                  <a:schemeClr val="dk1"/>
                </a:solidFill>
              </a:rPr>
              <a:t>Gemini on Android picture from https://www.phonearena.com/news/gemini-for-android-gets-direct-image-sharing-into-the-app_id163324</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747e1ecdb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747e1ecdb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782241f51d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782241f51d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 time for legal - but hope to have more time to discuss and work on it.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747e1ecdb9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747e1ecdb9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643dc252ef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643dc252ef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https://github.com/Sinar/knowledgemgmt/issues/6</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643dc252ef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643dc252ef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Sinar TLP Concept Note </a:t>
            </a:r>
            <a:r>
              <a:rPr lang="en-GB" u="sng">
                <a:solidFill>
                  <a:schemeClr val="hlink"/>
                </a:solidFill>
                <a:hlinkClick r:id="rId2"/>
              </a:rPr>
              <a:t>https://docs.google.com/document/d/1s6Fm72eO8RfkR4uQDpwhv4BtDD9dEqIEG73dOCYIkgM/edit?tab=t.0</a:t>
            </a:r>
            <a:r>
              <a:rPr lang="en-GB"/>
              <a: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747c2fc449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747c2fc449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747e1ecdb9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3747e1ecdb9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643dc252ef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3643dc252ef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u="sng">
                <a:solidFill>
                  <a:schemeClr val="hlink"/>
                </a:solidFill>
                <a:hlinkClick r:id="rId2"/>
              </a:rPr>
              <a:t>https://n8n.io/</a:t>
            </a:r>
            <a:r>
              <a:rPr lang="en-GB"/>
              <a:t> </a:t>
            </a:r>
            <a:endParaRPr/>
          </a:p>
          <a:p>
            <a:pPr indent="-298450" lvl="0" marL="457200" rtl="0" algn="l">
              <a:spcBef>
                <a:spcPts val="0"/>
              </a:spcBef>
              <a:spcAft>
                <a:spcPts val="0"/>
              </a:spcAft>
              <a:buSzPts val="1100"/>
              <a:buChar char="-"/>
            </a:pPr>
            <a:r>
              <a:rPr lang="en-GB"/>
              <a:t>Local server providing n8n hosting </a:t>
            </a:r>
            <a:r>
              <a:rPr lang="en-GB"/>
              <a:t>https://www.gbnetwork.my/servers/n8n-vps/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748e763521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748e763521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747e1ecdb9_0_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747e1ecdb9_0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747e1ecdb9_0_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747e1ecdb9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Char char="●"/>
            </a:pPr>
            <a:r>
              <a:rPr b="1" lang="en-GB">
                <a:solidFill>
                  <a:schemeClr val="dk1"/>
                </a:solidFill>
              </a:rPr>
              <a:t>Recap:</a:t>
            </a:r>
            <a:r>
              <a:rPr lang="en-GB">
                <a:solidFill>
                  <a:schemeClr val="dk1"/>
                </a:solidFill>
              </a:rPr>
              <a:t> Briefly summarize the key takeaways: digital security is about protecting your data, the threats are real and specific to civil society, and it involves a combination of smart practices and legal awareness.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Transition to Next Session:</a:t>
            </a:r>
            <a:r>
              <a:rPr lang="en-GB">
                <a:solidFill>
                  <a:schemeClr val="dk1"/>
                </a:solidFill>
              </a:rPr>
              <a:t> "My goal today was not to give you all the answers, but to give you the context for why you should care. The next session, 'Digital Security 101,' will show you the </a:t>
            </a:r>
            <a:r>
              <a:rPr i="1" lang="en-GB">
                <a:solidFill>
                  <a:schemeClr val="dk1"/>
                </a:solidFill>
              </a:rPr>
              <a:t>how</a:t>
            </a:r>
            <a:r>
              <a:rPr lang="en-GB">
                <a:solidFill>
                  <a:schemeClr val="dk1"/>
                </a:solidFill>
              </a:rPr>
              <a:t>—the practical steps to implement the strategies we've discussed."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Final Encouragement:</a:t>
            </a:r>
            <a:r>
              <a:rPr lang="en-GB">
                <a:solidFill>
                  <a:schemeClr val="dk1"/>
                </a:solidFill>
              </a:rPr>
              <a:t> End on a positive and empowering note. "This is not about being a security expert, but about being an aware and prepared advocate for your organization and the communities you serve."</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747e1ecdb9_0_5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3747e1ecdb9_0_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747e1ecdb9_0_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3747e1ecdb9_0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643dc252e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3643dc252e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747e1ecdb9_0_6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3747e1ecdb9_0_6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748e76352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3748e7635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Char char="●"/>
            </a:pPr>
            <a:r>
              <a:rPr b="1" lang="en-GB">
                <a:solidFill>
                  <a:schemeClr val="dk1"/>
                </a:solidFill>
              </a:rPr>
              <a:t>Recap:</a:t>
            </a:r>
            <a:r>
              <a:rPr lang="en-GB">
                <a:solidFill>
                  <a:schemeClr val="dk1"/>
                </a:solidFill>
              </a:rPr>
              <a:t> Briefly summarize the key takeaways: digital security is about protecting your data, the threats are real and specific to civil society, and it involves a combination of smart practices and legal awareness.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Transition to Next Session:</a:t>
            </a:r>
            <a:r>
              <a:rPr lang="en-GB">
                <a:solidFill>
                  <a:schemeClr val="dk1"/>
                </a:solidFill>
              </a:rPr>
              <a:t> "My goal today was not to give you all the answers, but to give you the context for why you should care. The next session, 'Digital Security 101,' will show you the </a:t>
            </a:r>
            <a:r>
              <a:rPr i="1" lang="en-GB">
                <a:solidFill>
                  <a:schemeClr val="dk1"/>
                </a:solidFill>
              </a:rPr>
              <a:t>how</a:t>
            </a:r>
            <a:r>
              <a:rPr lang="en-GB">
                <a:solidFill>
                  <a:schemeClr val="dk1"/>
                </a:solidFill>
              </a:rPr>
              <a:t>—the practical steps to implement the strategies we've discussed."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Final Encouragement:</a:t>
            </a:r>
            <a:r>
              <a:rPr lang="en-GB">
                <a:solidFill>
                  <a:schemeClr val="dk1"/>
                </a:solidFill>
              </a:rPr>
              <a:t> End on a positive and empowering note. "This is not about being a security expert, but about being an aware and prepared advocate for your organization and the communities you serve."</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643dc252ef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3643dc252ef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Char char="●"/>
            </a:pPr>
            <a:r>
              <a:rPr b="1" lang="en-GB">
                <a:solidFill>
                  <a:schemeClr val="dk1"/>
                </a:solidFill>
              </a:rPr>
              <a:t>Recap:</a:t>
            </a:r>
            <a:r>
              <a:rPr lang="en-GB">
                <a:solidFill>
                  <a:schemeClr val="dk1"/>
                </a:solidFill>
              </a:rPr>
              <a:t> Briefly summarize the key takeaways: digital security is about protecting your data, the threats are real and specific to civil society, and it involves a combination of smart practices and legal awareness.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Transition to Next Session:</a:t>
            </a:r>
            <a:r>
              <a:rPr lang="en-GB">
                <a:solidFill>
                  <a:schemeClr val="dk1"/>
                </a:solidFill>
              </a:rPr>
              <a:t> "My goal today was not to give you all the answers, but to give you the context for why you should care. The next session, 'Digital Security 101,' will show you the </a:t>
            </a:r>
            <a:r>
              <a:rPr i="1" lang="en-GB">
                <a:solidFill>
                  <a:schemeClr val="dk1"/>
                </a:solidFill>
              </a:rPr>
              <a:t>how</a:t>
            </a:r>
            <a:r>
              <a:rPr lang="en-GB">
                <a:solidFill>
                  <a:schemeClr val="dk1"/>
                </a:solidFill>
              </a:rPr>
              <a:t>—the practical steps to implement the strategies we've discussed."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Final Encouragement:</a:t>
            </a:r>
            <a:r>
              <a:rPr lang="en-GB">
                <a:solidFill>
                  <a:schemeClr val="dk1"/>
                </a:solidFill>
              </a:rPr>
              <a:t> End on a positive and empowering note. "This is not about being a security expert, but about being an aware and prepared advocate for your organization and the communities you serve."</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787185129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787185129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787185129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787185129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787185129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787185129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787185129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787185129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787185129f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787185129f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787185129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787185129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hyperlink" Target="https://www.linkedin.com/posts/samngnet_as-of-today-googles-ai-will-scan-your-activity-7348368423707430912-rgyc" TargetMode="External"/><Relationship Id="rId6" Type="http://schemas.openxmlformats.org/officeDocument/2006/relationships/image" Target="../media/image4.png"/><Relationship Id="rId7"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duck.ai" TargetMode="External"/><Relationship Id="rId4" Type="http://schemas.openxmlformats.org/officeDocument/2006/relationships/hyperlink" Target="https://duck.ai" TargetMode="External"/><Relationship Id="rId5"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holistic-security.tacticaltech.org/chapters/explore/2-5-information-at-rest.html" TargetMode="External"/><Relationship Id="rId4" Type="http://schemas.openxmlformats.org/officeDocument/2006/relationships/hyperlink" Target="https://holistic-security.tacticaltech.org/chapters/explore/2-6-information-in-motion.html" TargetMode="External"/><Relationship Id="rId5" Type="http://schemas.openxmlformats.org/officeDocument/2006/relationships/hyperlink" Target="https://safetag.org/methods/data_assessment/" TargetMode="External"/><Relationship Id="rId6" Type="http://schemas.openxmlformats.org/officeDocument/2006/relationships/hyperlink" Target="https://www.level-up.cc/curriculum/protecting-data/data-backup-basics/activity-discussion/data-backup-matrix-creating-information-map/"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safetag.org/activities/sensitive_data/" TargetMode="External"/><Relationship Id="rId4" Type="http://schemas.openxmlformats.org/officeDocument/2006/relationships/hyperlink" Target="https://safetag.org/activities/pre_mortum_risk_assessment_activity/" TargetMode="External"/><Relationship Id="rId5" Type="http://schemas.openxmlformats.org/officeDocument/2006/relationships/hyperlink" Target="https://www.frontlinedefenders.org/en/module-11-analysing-risk-risk-formula-personal-protection-plan" TargetMode="External"/><Relationship Id="rId6" Type="http://schemas.openxmlformats.org/officeDocument/2006/relationships/hyperlink" Target="https://holistic-security.tacticaltech.org/exercises/explore/threat-inventory.html" TargetMode="External"/><Relationship Id="rId7" Type="http://schemas.openxmlformats.org/officeDocument/2006/relationships/image" Target="../media/image6.png"/><Relationship Id="rId8"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docs.google.com/document/d/1s6Fm72eO8RfkR4uQDpwhv4BtDD9dEqIEG73dOCYIkgM/edit?tab=t.0" TargetMode="External"/><Relationship Id="rId4" Type="http://schemas.openxmlformats.org/officeDocument/2006/relationships/hyperlink" Target="https://docs.google.com/document/d/1s6Fm72eO8RfkR4uQDpwhv4BtDD9dEqIEG73dOCYIkgM/edit?tab=t.0" TargetMode="External"/><Relationship Id="rId11" Type="http://schemas.openxmlformats.org/officeDocument/2006/relationships/hyperlink" Target="https://docs.google.com/document/d/1s6Fm72eO8RfkR4uQDpwhv4BtDD9dEqIEG73dOCYIkgM/edit?tab=t.0" TargetMode="External"/><Relationship Id="rId10" Type="http://schemas.openxmlformats.org/officeDocument/2006/relationships/hyperlink" Target="https://docs.google.com/document/d/1s6Fm72eO8RfkR4uQDpwhv4BtDD9dEqIEG73dOCYIkgM/edit?tab=t.0" TargetMode="External"/><Relationship Id="rId12" Type="http://schemas.openxmlformats.org/officeDocument/2006/relationships/hyperlink" Target="https://docs.google.com/document/d/1s6Fm72eO8RfkR4uQDpwhv4BtDD9dEqIEG73dOCYIkgM/edit?tab=t.0" TargetMode="External"/><Relationship Id="rId9" Type="http://schemas.openxmlformats.org/officeDocument/2006/relationships/hyperlink" Target="https://docs.google.com/document/d/1s6Fm72eO8RfkR4uQDpwhv4BtDD9dEqIEG73dOCYIkgM/edit?tab=t.0" TargetMode="External"/><Relationship Id="rId5" Type="http://schemas.openxmlformats.org/officeDocument/2006/relationships/hyperlink" Target="https://docs.google.com/document/d/1s6Fm72eO8RfkR4uQDpwhv4BtDD9dEqIEG73dOCYIkgM/edit?tab=t.0" TargetMode="External"/><Relationship Id="rId6" Type="http://schemas.openxmlformats.org/officeDocument/2006/relationships/hyperlink" Target="https://docs.google.com/document/d/1s6Fm72eO8RfkR4uQDpwhv4BtDD9dEqIEG73dOCYIkgM/edit?tab=t.0" TargetMode="External"/><Relationship Id="rId7" Type="http://schemas.openxmlformats.org/officeDocument/2006/relationships/hyperlink" Target="https://docs.google.com/document/d/1s6Fm72eO8RfkR4uQDpwhv4BtDD9dEqIEG73dOCYIkgM/edit?tab=t.0" TargetMode="External"/><Relationship Id="rId8" Type="http://schemas.openxmlformats.org/officeDocument/2006/relationships/hyperlink" Target="https://docs.google.com/document/d/1s6Fm72eO8RfkR4uQDpwhv4BtDD9dEqIEG73dOCYIkgM/edit?tab=t.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securitymatters.asia" TargetMode="Externa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www.accessnow.org/resources/" TargetMode="External"/><Relationship Id="rId4" Type="http://schemas.openxmlformats.org/officeDocument/2006/relationships/image" Target="../media/image17.png"/><Relationship Id="rId5" Type="http://schemas.openxmlformats.org/officeDocument/2006/relationships/image" Target="../media/image8.png"/><Relationship Id="rId6"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holistic-security.tacticaltech.org/" TargetMode="Externa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2.png"/><Relationship Id="rId4" Type="http://schemas.openxmlformats.org/officeDocument/2006/relationships/hyperlink" Target="https://safetag.or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hyperlink" Target="mailto:sam@sinarproject.org" TargetMode="External"/><Relationship Id="rId4" Type="http://schemas.openxmlformats.org/officeDocument/2006/relationships/hyperlink" Target="https://www.linkedin.com/in/samngnet/" TargetMode="External"/><Relationship Id="rId5" Type="http://schemas.openxmlformats.org/officeDocument/2006/relationships/image" Target="../media/image9.png"/><Relationship Id="rId6" Type="http://schemas.openxmlformats.org/officeDocument/2006/relationships/hyperlink" Target="https://sessionize.com/sam-n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hyperlink" Target="https://forms.gle/meBFcY7izHWpLF5w7"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lnSpc>
                <a:spcPct val="120000"/>
              </a:lnSpc>
              <a:spcBef>
                <a:spcPts val="4400"/>
              </a:spcBef>
              <a:spcAft>
                <a:spcPts val="0"/>
              </a:spcAft>
              <a:buClr>
                <a:schemeClr val="dk2"/>
              </a:buClr>
              <a:buSzPts val="990"/>
              <a:buFont typeface="Arial"/>
              <a:buNone/>
            </a:pPr>
            <a:r>
              <a:rPr lang="en-GB" sz="3005">
                <a:latin typeface="Roboto"/>
                <a:ea typeface="Roboto"/>
                <a:cs typeface="Roboto"/>
                <a:sym typeface="Roboto"/>
              </a:rPr>
              <a:t>Beyond Digital Security 101</a:t>
            </a:r>
            <a:endParaRPr sz="5120"/>
          </a:p>
        </p:txBody>
      </p:sp>
      <p:sp>
        <p:nvSpPr>
          <p:cNvPr id="73" name="Google Shape;73;p13"/>
          <p:cNvSpPr txBox="1"/>
          <p:nvPr>
            <p:ph idx="1" type="subTitle"/>
          </p:nvPr>
        </p:nvSpPr>
        <p:spPr>
          <a:xfrm>
            <a:off x="2466467" y="31622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i="1" lang="en-GB" sz="2000"/>
              <a:t>Sam Ng</a:t>
            </a:r>
            <a:endParaRPr b="1" i="1" sz="2000"/>
          </a:p>
        </p:txBody>
      </p:sp>
      <p:pic>
        <p:nvPicPr>
          <p:cNvPr id="74" name="Google Shape;74;p13"/>
          <p:cNvPicPr preferRelativeResize="0"/>
          <p:nvPr/>
        </p:nvPicPr>
        <p:blipFill>
          <a:blip r:embed="rId3">
            <a:alphaModFix/>
          </a:blip>
          <a:stretch>
            <a:fillRect/>
          </a:stretch>
        </p:blipFill>
        <p:spPr>
          <a:xfrm>
            <a:off x="4488325" y="4064075"/>
            <a:ext cx="1068450" cy="243100"/>
          </a:xfrm>
          <a:prstGeom prst="rect">
            <a:avLst/>
          </a:prstGeom>
          <a:noFill/>
          <a:ln>
            <a:noFill/>
          </a:ln>
        </p:spPr>
      </p:pic>
      <p:sp>
        <p:nvSpPr>
          <p:cNvPr id="75" name="Google Shape;75;p13"/>
          <p:cNvSpPr txBox="1"/>
          <p:nvPr/>
        </p:nvSpPr>
        <p:spPr>
          <a:xfrm>
            <a:off x="5600700" y="3947675"/>
            <a:ext cx="3000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rgbClr val="DEE2E6"/>
                </a:solidFill>
                <a:latin typeface="Roboto"/>
                <a:ea typeface="Roboto"/>
                <a:cs typeface="Roboto"/>
                <a:sym typeface="Roboto"/>
              </a:rPr>
              <a:t>Sinar Project is a civic tech initiative using</a:t>
            </a:r>
            <a:r>
              <a:rPr b="1" lang="en-GB" sz="800">
                <a:solidFill>
                  <a:srgbClr val="DEE2E6"/>
                </a:solidFill>
                <a:latin typeface="Roboto"/>
                <a:ea typeface="Roboto"/>
                <a:cs typeface="Roboto"/>
                <a:sym typeface="Roboto"/>
              </a:rPr>
              <a:t> open technology, open data and policy analysis</a:t>
            </a:r>
            <a:r>
              <a:rPr lang="en-GB" sz="800">
                <a:solidFill>
                  <a:srgbClr val="DEE2E6"/>
                </a:solidFill>
                <a:latin typeface="Roboto"/>
                <a:ea typeface="Roboto"/>
                <a:cs typeface="Roboto"/>
                <a:sym typeface="Roboto"/>
              </a:rPr>
              <a:t> to systematically make important information public and more accessible to the Malaysian people.</a:t>
            </a:r>
            <a:endParaRPr sz="1000"/>
          </a:p>
        </p:txBody>
      </p:sp>
      <p:sp>
        <p:nvSpPr>
          <p:cNvPr id="76" name="Google Shape;76;p13"/>
          <p:cNvSpPr txBox="1"/>
          <p:nvPr/>
        </p:nvSpPr>
        <p:spPr>
          <a:xfrm>
            <a:off x="2476500" y="4252475"/>
            <a:ext cx="3000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800">
                <a:solidFill>
                  <a:srgbClr val="DEE2E6"/>
                </a:solidFill>
              </a:rPr>
              <a:t>Knowledge Management </a:t>
            </a:r>
            <a:br>
              <a:rPr i="1" lang="en-GB" sz="800">
                <a:solidFill>
                  <a:srgbClr val="DEE2E6"/>
                </a:solidFill>
              </a:rPr>
            </a:br>
            <a:r>
              <a:rPr i="1" lang="en-GB" sz="800">
                <a:solidFill>
                  <a:srgbClr val="DEE2E6"/>
                </a:solidFill>
              </a:rPr>
              <a:t>&amp; Community Officer</a:t>
            </a:r>
            <a:endParaRPr i="1" sz="1000"/>
          </a:p>
        </p:txBody>
      </p:sp>
      <p:sp>
        <p:nvSpPr>
          <p:cNvPr id="77" name="Google Shape;77;p13"/>
          <p:cNvSpPr txBox="1"/>
          <p:nvPr/>
        </p:nvSpPr>
        <p:spPr>
          <a:xfrm>
            <a:off x="2372100" y="1125525"/>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2800">
                <a:solidFill>
                  <a:schemeClr val="lt1"/>
                </a:solidFill>
                <a:latin typeface="Schibsted Grotesk Medium"/>
                <a:ea typeface="Schibsted Grotesk Medium"/>
                <a:cs typeface="Schibsted Grotesk Medium"/>
                <a:sym typeface="Schibsted Grotesk Medium"/>
              </a:rPr>
              <a:t>What else ?</a:t>
            </a:r>
            <a:endParaRPr i="1" sz="2800">
              <a:solidFill>
                <a:schemeClr val="lt1"/>
              </a:solidFill>
              <a:latin typeface="Schibsted Grotesk Medium"/>
              <a:ea typeface="Schibsted Grotesk Medium"/>
              <a:cs typeface="Schibsted Grotesk Medium"/>
              <a:sym typeface="Schibsted Grotesk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2"/>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 Scenario summary (Group 1)</a:t>
            </a:r>
            <a:endParaRPr/>
          </a:p>
        </p:txBody>
      </p:sp>
      <p:sp>
        <p:nvSpPr>
          <p:cNvPr id="149" name="Google Shape;149;p22"/>
          <p:cNvSpPr txBox="1"/>
          <p:nvPr>
            <p:ph idx="1" type="body"/>
          </p:nvPr>
        </p:nvSpPr>
        <p:spPr>
          <a:xfrm>
            <a:off x="2410112" y="1367176"/>
            <a:ext cx="6321600" cy="3002400"/>
          </a:xfrm>
          <a:prstGeom prst="rect">
            <a:avLst/>
          </a:prstGeom>
        </p:spPr>
        <p:txBody>
          <a:bodyPr anchorCtr="0" anchor="t" bIns="91425" lIns="91425" spcFirstLastPara="1" rIns="91425" wrap="square" tIns="91425">
            <a:noAutofit/>
          </a:bodyPr>
          <a:lstStyle/>
          <a:p>
            <a:pPr indent="-330200" lvl="0" marL="457200" rtl="0" algn="l">
              <a:lnSpc>
                <a:spcPct val="105000"/>
              </a:lnSpc>
              <a:spcBef>
                <a:spcPts val="0"/>
              </a:spcBef>
              <a:spcAft>
                <a:spcPts val="0"/>
              </a:spcAft>
              <a:buClr>
                <a:srgbClr val="424242"/>
              </a:buClr>
              <a:buSzPts val="1600"/>
              <a:buChar char="●"/>
            </a:pPr>
            <a:r>
              <a:rPr lang="en-GB" sz="1250">
                <a:solidFill>
                  <a:srgbClr val="424242"/>
                </a:solidFill>
                <a:latin typeface="Arial"/>
                <a:ea typeface="Arial"/>
                <a:cs typeface="Arial"/>
                <a:sym typeface="Arial"/>
              </a:rPr>
              <a:t>Starting SItuation</a:t>
            </a:r>
            <a:endParaRPr sz="1250">
              <a:solidFill>
                <a:srgbClr val="424242"/>
              </a:solidFill>
              <a:latin typeface="Arial"/>
              <a:ea typeface="Arial"/>
              <a:cs typeface="Arial"/>
              <a:sym typeface="Arial"/>
            </a:endParaRPr>
          </a:p>
          <a:p>
            <a:pPr indent="-307975" lvl="1" marL="914400" rtl="0" algn="l">
              <a:lnSpc>
                <a:spcPct val="105000"/>
              </a:lnSpc>
              <a:spcBef>
                <a:spcPts val="0"/>
              </a:spcBef>
              <a:spcAft>
                <a:spcPts val="0"/>
              </a:spcAft>
              <a:buClr>
                <a:srgbClr val="424242"/>
              </a:buClr>
              <a:buSzPts val="1250"/>
              <a:buFont typeface="Arial"/>
              <a:buChar char="○"/>
            </a:pPr>
            <a:r>
              <a:rPr lang="en-GB" sz="1250">
                <a:solidFill>
                  <a:srgbClr val="424242"/>
                </a:solidFill>
                <a:latin typeface="Arial"/>
                <a:ea typeface="Arial"/>
                <a:cs typeface="Arial"/>
                <a:sym typeface="Arial"/>
              </a:rPr>
              <a:t>Leak- Data Analyst pass through Signal for verification.</a:t>
            </a:r>
            <a:endParaRPr sz="1250">
              <a:solidFill>
                <a:srgbClr val="424242"/>
              </a:solidFill>
              <a:latin typeface="Arial"/>
              <a:ea typeface="Arial"/>
              <a:cs typeface="Arial"/>
              <a:sym typeface="Arial"/>
            </a:endParaRPr>
          </a:p>
          <a:p>
            <a:pPr indent="-307975" lvl="1" marL="914400" rtl="0" algn="l">
              <a:lnSpc>
                <a:spcPct val="105000"/>
              </a:lnSpc>
              <a:spcBef>
                <a:spcPts val="0"/>
              </a:spcBef>
              <a:spcAft>
                <a:spcPts val="0"/>
              </a:spcAft>
              <a:buClr>
                <a:srgbClr val="424242"/>
              </a:buClr>
              <a:buSzPts val="1250"/>
              <a:buFont typeface="Arial"/>
              <a:buChar char="○"/>
            </a:pPr>
            <a:r>
              <a:rPr lang="en-GB" sz="1250">
                <a:solidFill>
                  <a:srgbClr val="424242"/>
                </a:solidFill>
                <a:latin typeface="Arial"/>
                <a:ea typeface="Arial"/>
                <a:cs typeface="Arial"/>
                <a:sym typeface="Arial"/>
              </a:rPr>
              <a:t>Intern shares to news agency in a foreign country</a:t>
            </a:r>
            <a:endParaRPr sz="1250">
              <a:solidFill>
                <a:srgbClr val="424242"/>
              </a:solidFill>
              <a:latin typeface="Arial"/>
              <a:ea typeface="Arial"/>
              <a:cs typeface="Arial"/>
              <a:sym typeface="Arial"/>
            </a:endParaRPr>
          </a:p>
          <a:p>
            <a:pPr indent="-307975" lvl="1" marL="914400" rtl="0" algn="l">
              <a:lnSpc>
                <a:spcPct val="105000"/>
              </a:lnSpc>
              <a:spcBef>
                <a:spcPts val="0"/>
              </a:spcBef>
              <a:spcAft>
                <a:spcPts val="0"/>
              </a:spcAft>
              <a:buClr>
                <a:srgbClr val="424242"/>
              </a:buClr>
              <a:buSzPts val="1250"/>
              <a:buFont typeface="Arial"/>
              <a:buChar char="○"/>
            </a:pPr>
            <a:r>
              <a:rPr lang="en-GB" sz="1250">
                <a:solidFill>
                  <a:srgbClr val="424242"/>
                </a:solidFill>
                <a:latin typeface="Arial"/>
                <a:ea typeface="Arial"/>
                <a:cs typeface="Arial"/>
                <a:sym typeface="Arial"/>
              </a:rPr>
              <a:t>Risk mitigation for intern. Contact Shelter City in Amsterdam to temp shelter. </a:t>
            </a:r>
            <a:br>
              <a:rPr lang="en-GB" sz="1250">
                <a:solidFill>
                  <a:srgbClr val="424242"/>
                </a:solidFill>
                <a:latin typeface="Arial"/>
                <a:ea typeface="Arial"/>
                <a:cs typeface="Arial"/>
                <a:sym typeface="Arial"/>
              </a:rPr>
            </a:br>
            <a:endParaRPr sz="1250">
              <a:solidFill>
                <a:srgbClr val="424242"/>
              </a:solidFill>
              <a:latin typeface="Arial"/>
              <a:ea typeface="Arial"/>
              <a:cs typeface="Arial"/>
              <a:sym typeface="Arial"/>
            </a:endParaRPr>
          </a:p>
          <a:p>
            <a:pPr indent="-330200" lvl="0" marL="457200" rtl="0" algn="l">
              <a:lnSpc>
                <a:spcPct val="105000"/>
              </a:lnSpc>
              <a:spcBef>
                <a:spcPts val="0"/>
              </a:spcBef>
              <a:spcAft>
                <a:spcPts val="0"/>
              </a:spcAft>
              <a:buClr>
                <a:srgbClr val="424242"/>
              </a:buClr>
              <a:buSzPts val="1600"/>
              <a:buChar char="●"/>
            </a:pPr>
            <a:r>
              <a:rPr lang="en-GB" sz="1250">
                <a:solidFill>
                  <a:srgbClr val="424242"/>
                </a:solidFill>
                <a:latin typeface="Arial"/>
                <a:ea typeface="Arial"/>
                <a:cs typeface="Arial"/>
                <a:sym typeface="Arial"/>
              </a:rPr>
              <a:t>Ongoing SItuation</a:t>
            </a:r>
            <a:endParaRPr sz="1250">
              <a:solidFill>
                <a:srgbClr val="424242"/>
              </a:solidFill>
              <a:latin typeface="Arial"/>
              <a:ea typeface="Arial"/>
              <a:cs typeface="Arial"/>
              <a:sym typeface="Arial"/>
            </a:endParaRPr>
          </a:p>
          <a:p>
            <a:pPr indent="-307975" lvl="1" marL="914400" rtl="0" algn="l">
              <a:lnSpc>
                <a:spcPct val="105000"/>
              </a:lnSpc>
              <a:spcBef>
                <a:spcPts val="0"/>
              </a:spcBef>
              <a:spcAft>
                <a:spcPts val="0"/>
              </a:spcAft>
              <a:buClr>
                <a:srgbClr val="424242"/>
              </a:buClr>
              <a:buSzPts val="1250"/>
              <a:buFont typeface="Arial"/>
              <a:buChar char="○"/>
            </a:pPr>
            <a:r>
              <a:rPr lang="en-GB" sz="1250">
                <a:solidFill>
                  <a:srgbClr val="424242"/>
                </a:solidFill>
                <a:latin typeface="Arial"/>
                <a:ea typeface="Arial"/>
                <a:cs typeface="Arial"/>
                <a:sym typeface="Arial"/>
              </a:rPr>
              <a:t>Newsroom - backup data &amp; killswitch. </a:t>
            </a:r>
            <a:endParaRPr sz="1250">
              <a:solidFill>
                <a:srgbClr val="424242"/>
              </a:solidFill>
              <a:latin typeface="Arial"/>
              <a:ea typeface="Arial"/>
              <a:cs typeface="Arial"/>
              <a:sym typeface="Arial"/>
            </a:endParaRPr>
          </a:p>
          <a:p>
            <a:pPr indent="-307975" lvl="1" marL="914400" rtl="0" algn="l">
              <a:lnSpc>
                <a:spcPct val="105000"/>
              </a:lnSpc>
              <a:spcBef>
                <a:spcPts val="0"/>
              </a:spcBef>
              <a:spcAft>
                <a:spcPts val="0"/>
              </a:spcAft>
              <a:buClr>
                <a:srgbClr val="424242"/>
              </a:buClr>
              <a:buSzPts val="1250"/>
              <a:buFont typeface="Arial"/>
              <a:buChar char="○"/>
            </a:pPr>
            <a:r>
              <a:rPr lang="en-GB" sz="1250">
                <a:solidFill>
                  <a:srgbClr val="424242"/>
                </a:solidFill>
                <a:latin typeface="Arial"/>
                <a:ea typeface="Arial"/>
                <a:cs typeface="Arial"/>
                <a:sym typeface="Arial"/>
              </a:rPr>
              <a:t>Backups outside office.</a:t>
            </a:r>
            <a:endParaRPr sz="1250">
              <a:solidFill>
                <a:srgbClr val="424242"/>
              </a:solidFill>
              <a:latin typeface="Arial"/>
              <a:ea typeface="Arial"/>
              <a:cs typeface="Arial"/>
              <a:sym typeface="Arial"/>
            </a:endParaRPr>
          </a:p>
          <a:p>
            <a:pPr indent="-307975" lvl="1" marL="914400" rtl="0" algn="l">
              <a:lnSpc>
                <a:spcPct val="105000"/>
              </a:lnSpc>
              <a:spcBef>
                <a:spcPts val="0"/>
              </a:spcBef>
              <a:spcAft>
                <a:spcPts val="0"/>
              </a:spcAft>
              <a:buClr>
                <a:srgbClr val="424242"/>
              </a:buClr>
              <a:buSzPts val="1250"/>
              <a:buFont typeface="Arial"/>
              <a:buChar char="○"/>
            </a:pPr>
            <a:r>
              <a:rPr lang="en-GB" sz="1250">
                <a:solidFill>
                  <a:srgbClr val="424242"/>
                </a:solidFill>
                <a:latin typeface="Arial"/>
                <a:ea typeface="Arial"/>
                <a:cs typeface="Arial"/>
                <a:sym typeface="Arial"/>
              </a:rPr>
              <a:t> Killswitch completely deleted data if something happens. </a:t>
            </a:r>
            <a:br>
              <a:rPr lang="en-GB" sz="1250">
                <a:solidFill>
                  <a:srgbClr val="424242"/>
                </a:solidFill>
                <a:latin typeface="Arial"/>
                <a:ea typeface="Arial"/>
                <a:cs typeface="Arial"/>
                <a:sym typeface="Arial"/>
              </a:rPr>
            </a:br>
            <a:endParaRPr sz="1250">
              <a:solidFill>
                <a:srgbClr val="424242"/>
              </a:solidFill>
              <a:latin typeface="Arial"/>
              <a:ea typeface="Arial"/>
              <a:cs typeface="Arial"/>
              <a:sym typeface="Arial"/>
            </a:endParaRPr>
          </a:p>
          <a:p>
            <a:pPr indent="-330200" lvl="0" marL="457200" rtl="0" algn="l">
              <a:lnSpc>
                <a:spcPct val="105000"/>
              </a:lnSpc>
              <a:spcBef>
                <a:spcPts val="0"/>
              </a:spcBef>
              <a:spcAft>
                <a:spcPts val="0"/>
              </a:spcAft>
              <a:buClr>
                <a:srgbClr val="424242"/>
              </a:buClr>
              <a:buSzPts val="1600"/>
              <a:buChar char="●"/>
            </a:pPr>
            <a:r>
              <a:rPr lang="en-GB" sz="1250">
                <a:solidFill>
                  <a:srgbClr val="424242"/>
                </a:solidFill>
                <a:latin typeface="Arial"/>
                <a:ea typeface="Arial"/>
                <a:cs typeface="Arial"/>
                <a:sym typeface="Arial"/>
              </a:rPr>
              <a:t>Post Situation  </a:t>
            </a:r>
            <a:endParaRPr sz="1250">
              <a:solidFill>
                <a:srgbClr val="424242"/>
              </a:solidFill>
              <a:latin typeface="Arial"/>
              <a:ea typeface="Arial"/>
              <a:cs typeface="Arial"/>
              <a:sym typeface="Arial"/>
            </a:endParaRPr>
          </a:p>
          <a:p>
            <a:pPr indent="-307975" lvl="1" marL="914400" rtl="0" algn="l">
              <a:lnSpc>
                <a:spcPct val="105000"/>
              </a:lnSpc>
              <a:spcBef>
                <a:spcPts val="0"/>
              </a:spcBef>
              <a:spcAft>
                <a:spcPts val="0"/>
              </a:spcAft>
              <a:buClr>
                <a:srgbClr val="424242"/>
              </a:buClr>
              <a:buSzPts val="1250"/>
              <a:buFont typeface="Arial"/>
              <a:buChar char="○"/>
            </a:pPr>
            <a:r>
              <a:rPr lang="en-GB" sz="1250">
                <a:solidFill>
                  <a:srgbClr val="424242"/>
                </a:solidFill>
                <a:latin typeface="Arial"/>
                <a:ea typeface="Arial"/>
                <a:cs typeface="Arial"/>
                <a:sym typeface="Arial"/>
              </a:rPr>
              <a:t>Mask up (No photos of person), deleting up &amp; backup.</a:t>
            </a:r>
            <a:endParaRPr sz="1250">
              <a:solidFill>
                <a:srgbClr val="424242"/>
              </a:solidFill>
              <a:latin typeface="Arial"/>
              <a:ea typeface="Arial"/>
              <a:cs typeface="Arial"/>
              <a:sym typeface="Arial"/>
            </a:endParaRPr>
          </a:p>
          <a:p>
            <a:pPr indent="-307975" lvl="1" marL="914400" rtl="0" algn="l">
              <a:lnSpc>
                <a:spcPct val="105000"/>
              </a:lnSpc>
              <a:spcBef>
                <a:spcPts val="0"/>
              </a:spcBef>
              <a:spcAft>
                <a:spcPts val="0"/>
              </a:spcAft>
              <a:buClr>
                <a:srgbClr val="424242"/>
              </a:buClr>
              <a:buSzPts val="1250"/>
              <a:buFont typeface="Arial"/>
              <a:buChar char="○"/>
            </a:pPr>
            <a:r>
              <a:rPr lang="en-GB" sz="1250">
                <a:solidFill>
                  <a:srgbClr val="424242"/>
                </a:solidFill>
                <a:latin typeface="Arial"/>
                <a:ea typeface="Arial"/>
                <a:cs typeface="Arial"/>
                <a:sym typeface="Arial"/>
              </a:rPr>
              <a:t>SS - Did not prioitise safety, backup first. </a:t>
            </a:r>
            <a:endParaRPr sz="1250">
              <a:solidFill>
                <a:srgbClr val="424242"/>
              </a:solidFill>
              <a:latin typeface="Arial"/>
              <a:ea typeface="Arial"/>
              <a:cs typeface="Arial"/>
              <a:sym typeface="Arial"/>
            </a:endParaRPr>
          </a:p>
          <a:p>
            <a:pPr indent="-307975" lvl="1" marL="914400" rtl="0" algn="l">
              <a:lnSpc>
                <a:spcPct val="105000"/>
              </a:lnSpc>
              <a:spcBef>
                <a:spcPts val="0"/>
              </a:spcBef>
              <a:spcAft>
                <a:spcPts val="0"/>
              </a:spcAft>
              <a:buClr>
                <a:srgbClr val="424242"/>
              </a:buClr>
              <a:buSzPts val="1250"/>
              <a:buFont typeface="Arial"/>
              <a:buChar char="○"/>
            </a:pPr>
            <a:r>
              <a:rPr lang="en-GB" sz="1250">
                <a:solidFill>
                  <a:srgbClr val="424242"/>
                </a:solidFill>
                <a:latin typeface="Arial"/>
                <a:ea typeface="Arial"/>
                <a:cs typeface="Arial"/>
                <a:sym typeface="Arial"/>
              </a:rPr>
              <a:t>Influencer not affected but may be in danger. </a:t>
            </a:r>
            <a:endParaRPr sz="1250">
              <a:solidFill>
                <a:srgbClr val="424242"/>
              </a:solidFill>
              <a:latin typeface="Arial"/>
              <a:ea typeface="Arial"/>
              <a:cs typeface="Arial"/>
              <a:sym typeface="Arial"/>
            </a:endParaRPr>
          </a:p>
          <a:p>
            <a:pPr indent="0" lvl="0" marL="0" rtl="0" algn="l">
              <a:lnSpc>
                <a:spcPct val="105000"/>
              </a:lnSpc>
              <a:spcBef>
                <a:spcPts val="1200"/>
              </a:spcBef>
              <a:spcAft>
                <a:spcPts val="1200"/>
              </a:spcAft>
              <a:buNone/>
            </a:pPr>
            <a:r>
              <a:t/>
            </a:r>
            <a:endParaRPr b="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3"/>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solidFill>
                  <a:schemeClr val="accent1"/>
                </a:solidFill>
              </a:rPr>
              <a:t> Scenario summary (Group 2)</a:t>
            </a:r>
            <a:endParaRPr/>
          </a:p>
          <a:p>
            <a:pPr indent="0" lvl="0" marL="0" rtl="0" algn="l">
              <a:spcBef>
                <a:spcPts val="0"/>
              </a:spcBef>
              <a:spcAft>
                <a:spcPts val="0"/>
              </a:spcAft>
              <a:buNone/>
            </a:pPr>
            <a:r>
              <a:t/>
            </a:r>
            <a:endParaRPr>
              <a:solidFill>
                <a:schemeClr val="accent1"/>
              </a:solidFill>
            </a:endParaRPr>
          </a:p>
        </p:txBody>
      </p:sp>
      <p:sp>
        <p:nvSpPr>
          <p:cNvPr id="155" name="Google Shape;155;p23"/>
          <p:cNvSpPr/>
          <p:nvPr/>
        </p:nvSpPr>
        <p:spPr>
          <a:xfrm>
            <a:off x="2233025" y="2832400"/>
            <a:ext cx="6690900" cy="2182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56" name="Google Shape;156;p23"/>
          <p:cNvSpPr txBox="1"/>
          <p:nvPr>
            <p:ph idx="1" type="body"/>
          </p:nvPr>
        </p:nvSpPr>
        <p:spPr>
          <a:xfrm>
            <a:off x="2410112" y="1367176"/>
            <a:ext cx="6321600" cy="3002400"/>
          </a:xfrm>
          <a:prstGeom prst="rect">
            <a:avLst/>
          </a:prstGeom>
        </p:spPr>
        <p:txBody>
          <a:bodyPr anchorCtr="0" anchor="t" bIns="91425" lIns="91425" spcFirstLastPara="1" rIns="91425" wrap="square" tIns="91425">
            <a:noAutofit/>
          </a:bodyPr>
          <a:lstStyle/>
          <a:p>
            <a:pPr indent="-304800" lvl="0" marL="457200" rtl="0" algn="l">
              <a:lnSpc>
                <a:spcPct val="105000"/>
              </a:lnSpc>
              <a:spcBef>
                <a:spcPts val="0"/>
              </a:spcBef>
              <a:spcAft>
                <a:spcPts val="0"/>
              </a:spcAft>
              <a:buClr>
                <a:srgbClr val="424242"/>
              </a:buClr>
              <a:buSzPts val="1200"/>
              <a:buChar char="●"/>
            </a:pPr>
            <a:r>
              <a:rPr lang="en-GB" sz="1200">
                <a:solidFill>
                  <a:srgbClr val="424242"/>
                </a:solidFill>
                <a:latin typeface="Arial"/>
                <a:ea typeface="Arial"/>
                <a:cs typeface="Arial"/>
                <a:sym typeface="Arial"/>
              </a:rPr>
              <a:t>Starting Situation</a:t>
            </a:r>
            <a:endParaRPr sz="1200">
              <a:solidFill>
                <a:srgbClr val="424242"/>
              </a:solidFill>
              <a:latin typeface="Arial"/>
              <a:ea typeface="Arial"/>
              <a:cs typeface="Arial"/>
              <a:sym typeface="Arial"/>
            </a:endParaRPr>
          </a:p>
          <a:p>
            <a:pPr indent="-304800" lvl="1" marL="914400" rtl="0" algn="l">
              <a:lnSpc>
                <a:spcPct val="105000"/>
              </a:lnSpc>
              <a:spcBef>
                <a:spcPts val="0"/>
              </a:spcBef>
              <a:spcAft>
                <a:spcPts val="0"/>
              </a:spcAft>
              <a:buClr>
                <a:srgbClr val="424242"/>
              </a:buClr>
              <a:buSzPts val="1200"/>
              <a:buFont typeface="Arial"/>
              <a:buChar char="○"/>
            </a:pPr>
            <a:r>
              <a:rPr lang="en-GB" sz="1200">
                <a:solidFill>
                  <a:srgbClr val="424242"/>
                </a:solidFill>
                <a:latin typeface="Arial"/>
                <a:ea typeface="Arial"/>
                <a:cs typeface="Arial"/>
                <a:sym typeface="Arial"/>
              </a:rPr>
              <a:t>Info must go through physically through USB out of country</a:t>
            </a:r>
            <a:endParaRPr sz="1200">
              <a:solidFill>
                <a:srgbClr val="424242"/>
              </a:solidFill>
              <a:latin typeface="Arial"/>
              <a:ea typeface="Arial"/>
              <a:cs typeface="Arial"/>
              <a:sym typeface="Arial"/>
            </a:endParaRPr>
          </a:p>
          <a:p>
            <a:pPr indent="-304800" lvl="1" marL="914400" rtl="0" algn="l">
              <a:lnSpc>
                <a:spcPct val="105000"/>
              </a:lnSpc>
              <a:spcBef>
                <a:spcPts val="0"/>
              </a:spcBef>
              <a:spcAft>
                <a:spcPts val="0"/>
              </a:spcAft>
              <a:buClr>
                <a:srgbClr val="424242"/>
              </a:buClr>
              <a:buSzPts val="1200"/>
              <a:buFont typeface="Arial"/>
              <a:buChar char="○"/>
            </a:pPr>
            <a:r>
              <a:rPr lang="en-GB" sz="1200">
                <a:solidFill>
                  <a:srgbClr val="424242"/>
                </a:solidFill>
                <a:latin typeface="Arial"/>
                <a:ea typeface="Arial"/>
                <a:cs typeface="Arial"/>
                <a:sym typeface="Arial"/>
              </a:rPr>
              <a:t>Leak to NY- WSJ</a:t>
            </a:r>
            <a:endParaRPr sz="1200">
              <a:solidFill>
                <a:srgbClr val="424242"/>
              </a:solidFill>
              <a:latin typeface="Arial"/>
              <a:ea typeface="Arial"/>
              <a:cs typeface="Arial"/>
              <a:sym typeface="Arial"/>
            </a:endParaRPr>
          </a:p>
          <a:p>
            <a:pPr indent="-304800" lvl="1" marL="914400" rtl="0" algn="l">
              <a:lnSpc>
                <a:spcPct val="105000"/>
              </a:lnSpc>
              <a:spcBef>
                <a:spcPts val="0"/>
              </a:spcBef>
              <a:spcAft>
                <a:spcPts val="0"/>
              </a:spcAft>
              <a:buClr>
                <a:srgbClr val="424242"/>
              </a:buClr>
              <a:buSzPts val="1200"/>
              <a:buFont typeface="Arial"/>
              <a:buChar char="○"/>
            </a:pPr>
            <a:r>
              <a:rPr lang="en-GB" sz="1200">
                <a:solidFill>
                  <a:srgbClr val="424242"/>
                </a:solidFill>
                <a:latin typeface="Arial"/>
                <a:ea typeface="Arial"/>
                <a:cs typeface="Arial"/>
                <a:sym typeface="Arial"/>
              </a:rPr>
              <a:t>Did not discuss about deleting cos its “leaked by WSJ” </a:t>
            </a:r>
            <a:endParaRPr sz="1200">
              <a:solidFill>
                <a:srgbClr val="424242"/>
              </a:solidFill>
              <a:latin typeface="Arial"/>
              <a:ea typeface="Arial"/>
              <a:cs typeface="Arial"/>
              <a:sym typeface="Arial"/>
            </a:endParaRPr>
          </a:p>
          <a:p>
            <a:pPr indent="-304800" lvl="1" marL="914400" rtl="0" algn="l">
              <a:lnSpc>
                <a:spcPct val="105000"/>
              </a:lnSpc>
              <a:spcBef>
                <a:spcPts val="0"/>
              </a:spcBef>
              <a:spcAft>
                <a:spcPts val="0"/>
              </a:spcAft>
              <a:buClr>
                <a:srgbClr val="424242"/>
              </a:buClr>
              <a:buSzPts val="1200"/>
              <a:buFont typeface="Arial"/>
              <a:buChar char="○"/>
            </a:pPr>
            <a:r>
              <a:rPr lang="en-GB" sz="1200">
                <a:solidFill>
                  <a:srgbClr val="424242"/>
                </a:solidFill>
                <a:latin typeface="Arial"/>
                <a:ea typeface="Arial"/>
                <a:cs typeface="Arial"/>
                <a:sym typeface="Arial"/>
              </a:rPr>
              <a:t>Communication</a:t>
            </a:r>
            <a:r>
              <a:rPr lang="en-GB" sz="1200">
                <a:solidFill>
                  <a:srgbClr val="424242"/>
                </a:solidFill>
                <a:latin typeface="Arial"/>
                <a:ea typeface="Arial"/>
                <a:cs typeface="Arial"/>
                <a:sym typeface="Arial"/>
              </a:rPr>
              <a:t>: ProtonMail. Signal: password. Email: Various roles will use a single email account to discuss using various features-drafts, emails based on pre-agreed methods.</a:t>
            </a:r>
            <a:endParaRPr sz="1200">
              <a:solidFill>
                <a:srgbClr val="424242"/>
              </a:solidFill>
              <a:latin typeface="Arial"/>
              <a:ea typeface="Arial"/>
              <a:cs typeface="Arial"/>
              <a:sym typeface="Arial"/>
            </a:endParaRPr>
          </a:p>
          <a:p>
            <a:pPr indent="-304800" lvl="1" marL="914400" rtl="0" algn="l">
              <a:lnSpc>
                <a:spcPct val="105000"/>
              </a:lnSpc>
              <a:spcBef>
                <a:spcPts val="0"/>
              </a:spcBef>
              <a:spcAft>
                <a:spcPts val="0"/>
              </a:spcAft>
              <a:buClr>
                <a:srgbClr val="424242"/>
              </a:buClr>
              <a:buSzPts val="1200"/>
              <a:buFont typeface="Arial"/>
              <a:buChar char="○"/>
            </a:pPr>
            <a:r>
              <a:rPr lang="en-GB" sz="1200">
                <a:solidFill>
                  <a:srgbClr val="424242"/>
                </a:solidFill>
                <a:latin typeface="Arial"/>
                <a:ea typeface="Arial"/>
                <a:cs typeface="Arial"/>
                <a:sym typeface="Arial"/>
              </a:rPr>
              <a:t>WSJ said this, that</a:t>
            </a:r>
            <a:br>
              <a:rPr lang="en-GB" sz="1200">
                <a:solidFill>
                  <a:srgbClr val="424242"/>
                </a:solidFill>
                <a:latin typeface="Arial"/>
                <a:ea typeface="Arial"/>
                <a:cs typeface="Arial"/>
                <a:sym typeface="Arial"/>
              </a:rPr>
            </a:br>
            <a:endParaRPr sz="1200">
              <a:solidFill>
                <a:srgbClr val="424242"/>
              </a:solidFill>
              <a:latin typeface="Arial"/>
              <a:ea typeface="Arial"/>
              <a:cs typeface="Arial"/>
              <a:sym typeface="Arial"/>
            </a:endParaRPr>
          </a:p>
          <a:p>
            <a:pPr indent="-304800" lvl="0" marL="457200" rtl="0" algn="l">
              <a:lnSpc>
                <a:spcPct val="105000"/>
              </a:lnSpc>
              <a:spcBef>
                <a:spcPts val="0"/>
              </a:spcBef>
              <a:spcAft>
                <a:spcPts val="0"/>
              </a:spcAft>
              <a:buClr>
                <a:srgbClr val="424242"/>
              </a:buClr>
              <a:buSzPts val="1200"/>
              <a:buChar char="●"/>
            </a:pPr>
            <a:r>
              <a:rPr lang="en-GB" sz="1200">
                <a:solidFill>
                  <a:srgbClr val="424242"/>
                </a:solidFill>
                <a:latin typeface="Arial"/>
                <a:ea typeface="Arial"/>
                <a:cs typeface="Arial"/>
                <a:sym typeface="Arial"/>
              </a:rPr>
              <a:t>Ongoing Situation</a:t>
            </a:r>
            <a:endParaRPr sz="1200">
              <a:solidFill>
                <a:srgbClr val="424242"/>
              </a:solidFill>
              <a:latin typeface="Arial"/>
              <a:ea typeface="Arial"/>
              <a:cs typeface="Arial"/>
              <a:sym typeface="Arial"/>
            </a:endParaRPr>
          </a:p>
          <a:p>
            <a:pPr indent="-304800" lvl="1" marL="914400" rtl="0" algn="l">
              <a:lnSpc>
                <a:spcPct val="105000"/>
              </a:lnSpc>
              <a:spcBef>
                <a:spcPts val="0"/>
              </a:spcBef>
              <a:spcAft>
                <a:spcPts val="0"/>
              </a:spcAft>
              <a:buClr>
                <a:srgbClr val="424242"/>
              </a:buClr>
              <a:buSzPts val="1200"/>
              <a:buFont typeface="Arial"/>
              <a:buChar char="○"/>
            </a:pPr>
            <a:r>
              <a:rPr lang="en-GB" sz="1200">
                <a:solidFill>
                  <a:srgbClr val="424242"/>
                </a:solidFill>
                <a:latin typeface="Arial"/>
                <a:ea typeface="Arial"/>
                <a:cs typeface="Arial"/>
                <a:sym typeface="Arial"/>
              </a:rPr>
              <a:t>Faces online </a:t>
            </a:r>
            <a:endParaRPr sz="1200">
              <a:solidFill>
                <a:srgbClr val="424242"/>
              </a:solidFill>
              <a:latin typeface="Arial"/>
              <a:ea typeface="Arial"/>
              <a:cs typeface="Arial"/>
              <a:sym typeface="Arial"/>
            </a:endParaRPr>
          </a:p>
          <a:p>
            <a:pPr indent="-304800" lvl="1" marL="914400" rtl="0" algn="l">
              <a:lnSpc>
                <a:spcPct val="105000"/>
              </a:lnSpc>
              <a:spcBef>
                <a:spcPts val="0"/>
              </a:spcBef>
              <a:spcAft>
                <a:spcPts val="0"/>
              </a:spcAft>
              <a:buClr>
                <a:srgbClr val="424242"/>
              </a:buClr>
              <a:buSzPts val="1200"/>
              <a:buFont typeface="Arial"/>
              <a:buChar char="○"/>
            </a:pPr>
            <a:r>
              <a:rPr lang="en-GB" sz="1200">
                <a:solidFill>
                  <a:srgbClr val="424242"/>
                </a:solidFill>
                <a:latin typeface="Arial"/>
                <a:ea typeface="Arial"/>
                <a:cs typeface="Arial"/>
                <a:sym typeface="Arial"/>
              </a:rPr>
              <a:t>Data analyst has multi copies, including one copy leaked to WSJ</a:t>
            </a:r>
            <a:endParaRPr sz="1200">
              <a:solidFill>
                <a:srgbClr val="424242"/>
              </a:solidFill>
              <a:latin typeface="Arial"/>
              <a:ea typeface="Arial"/>
              <a:cs typeface="Arial"/>
              <a:sym typeface="Arial"/>
            </a:endParaRPr>
          </a:p>
          <a:p>
            <a:pPr indent="-304800" lvl="1" marL="914400" rtl="0" algn="l">
              <a:lnSpc>
                <a:spcPct val="105000"/>
              </a:lnSpc>
              <a:spcBef>
                <a:spcPts val="0"/>
              </a:spcBef>
              <a:spcAft>
                <a:spcPts val="0"/>
              </a:spcAft>
              <a:buClr>
                <a:srgbClr val="424242"/>
              </a:buClr>
              <a:buSzPts val="1200"/>
              <a:buFont typeface="Arial"/>
              <a:buChar char="○"/>
            </a:pPr>
            <a:r>
              <a:rPr lang="en-GB" sz="1200">
                <a:solidFill>
                  <a:srgbClr val="424242"/>
                </a:solidFill>
                <a:latin typeface="Arial"/>
                <a:ea typeface="Arial"/>
                <a:cs typeface="Arial"/>
                <a:sym typeface="Arial"/>
              </a:rPr>
              <a:t>Influences ir protected</a:t>
            </a:r>
            <a:endParaRPr sz="1200">
              <a:solidFill>
                <a:srgbClr val="424242"/>
              </a:solidFill>
              <a:latin typeface="Arial"/>
              <a:ea typeface="Arial"/>
              <a:cs typeface="Arial"/>
              <a:sym typeface="Arial"/>
            </a:endParaRPr>
          </a:p>
          <a:p>
            <a:pPr indent="-304800" lvl="1" marL="914400" rtl="0" algn="l">
              <a:lnSpc>
                <a:spcPct val="105000"/>
              </a:lnSpc>
              <a:spcBef>
                <a:spcPts val="0"/>
              </a:spcBef>
              <a:spcAft>
                <a:spcPts val="0"/>
              </a:spcAft>
              <a:buClr>
                <a:srgbClr val="424242"/>
              </a:buClr>
              <a:buSzPts val="1200"/>
              <a:buFont typeface="Arial"/>
              <a:buChar char="○"/>
            </a:pPr>
            <a:r>
              <a:rPr lang="en-GB" sz="1200">
                <a:solidFill>
                  <a:srgbClr val="424242"/>
                </a:solidFill>
                <a:latin typeface="Arial"/>
                <a:ea typeface="Arial"/>
                <a:cs typeface="Arial"/>
                <a:sym typeface="Arial"/>
              </a:rPr>
              <a:t>Group of influencer rather than one only to reduce risk (coalition)</a:t>
            </a:r>
            <a:endParaRPr sz="1200">
              <a:solidFill>
                <a:srgbClr val="424242"/>
              </a:solidFill>
              <a:latin typeface="Arial"/>
              <a:ea typeface="Arial"/>
              <a:cs typeface="Arial"/>
              <a:sym typeface="Arial"/>
            </a:endParaRPr>
          </a:p>
          <a:p>
            <a:pPr indent="-304800" lvl="1" marL="914400" rtl="0" algn="l">
              <a:lnSpc>
                <a:spcPct val="105000"/>
              </a:lnSpc>
              <a:spcBef>
                <a:spcPts val="0"/>
              </a:spcBef>
              <a:spcAft>
                <a:spcPts val="0"/>
              </a:spcAft>
              <a:buClr>
                <a:srgbClr val="424242"/>
              </a:buClr>
              <a:buSzPts val="1200"/>
              <a:buFont typeface="Arial"/>
              <a:buChar char="○"/>
            </a:pPr>
            <a:r>
              <a:rPr lang="en-GB" sz="1200">
                <a:solidFill>
                  <a:srgbClr val="424242"/>
                </a:solidFill>
                <a:latin typeface="Arial"/>
                <a:ea typeface="Arial"/>
                <a:cs typeface="Arial"/>
                <a:sym typeface="Arial"/>
              </a:rPr>
              <a:t>Usage of Tails OS (tool for safe operation of laptop </a:t>
            </a:r>
            <a:r>
              <a:rPr lang="en-GB" sz="1200">
                <a:solidFill>
                  <a:srgbClr val="424242"/>
                </a:solidFill>
                <a:latin typeface="Arial"/>
                <a:ea typeface="Arial"/>
                <a:cs typeface="Arial"/>
                <a:sym typeface="Arial"/>
              </a:rPr>
              <a:t>without</a:t>
            </a:r>
            <a:r>
              <a:rPr lang="en-GB" sz="1200">
                <a:solidFill>
                  <a:srgbClr val="424242"/>
                </a:solidFill>
                <a:latin typeface="Arial"/>
                <a:ea typeface="Arial"/>
                <a:cs typeface="Arial"/>
                <a:sym typeface="Arial"/>
              </a:rPr>
              <a:t> leaving traces)</a:t>
            </a:r>
            <a:br>
              <a:rPr lang="en-GB" sz="1200">
                <a:solidFill>
                  <a:srgbClr val="424242"/>
                </a:solidFill>
                <a:latin typeface="Arial"/>
                <a:ea typeface="Arial"/>
                <a:cs typeface="Arial"/>
                <a:sym typeface="Arial"/>
              </a:rPr>
            </a:br>
            <a:endParaRPr sz="1200">
              <a:solidFill>
                <a:srgbClr val="424242"/>
              </a:solidFill>
              <a:latin typeface="Arial"/>
              <a:ea typeface="Arial"/>
              <a:cs typeface="Arial"/>
              <a:sym typeface="Arial"/>
            </a:endParaRPr>
          </a:p>
          <a:p>
            <a:pPr indent="-304800" lvl="0" marL="457200" rtl="0" algn="l">
              <a:lnSpc>
                <a:spcPct val="105000"/>
              </a:lnSpc>
              <a:spcBef>
                <a:spcPts val="0"/>
              </a:spcBef>
              <a:spcAft>
                <a:spcPts val="0"/>
              </a:spcAft>
              <a:buClr>
                <a:srgbClr val="424242"/>
              </a:buClr>
              <a:buSzPts val="1200"/>
              <a:buChar char="●"/>
            </a:pPr>
            <a:r>
              <a:rPr lang="en-GB" sz="1200">
                <a:solidFill>
                  <a:srgbClr val="424242"/>
                </a:solidFill>
                <a:latin typeface="Arial"/>
                <a:ea typeface="Arial"/>
                <a:cs typeface="Arial"/>
                <a:sym typeface="Arial"/>
              </a:rPr>
              <a:t>Post Situation </a:t>
            </a:r>
            <a:endParaRPr sz="1200">
              <a:solidFill>
                <a:srgbClr val="424242"/>
              </a:solidFill>
              <a:latin typeface="Arial"/>
              <a:ea typeface="Arial"/>
              <a:cs typeface="Arial"/>
              <a:sym typeface="Arial"/>
            </a:endParaRPr>
          </a:p>
          <a:p>
            <a:pPr indent="-304800" lvl="1" marL="914400" rtl="0" algn="l">
              <a:lnSpc>
                <a:spcPct val="105000"/>
              </a:lnSpc>
              <a:spcBef>
                <a:spcPts val="0"/>
              </a:spcBef>
              <a:spcAft>
                <a:spcPts val="0"/>
              </a:spcAft>
              <a:buClr>
                <a:srgbClr val="424242"/>
              </a:buClr>
              <a:buSzPts val="1200"/>
              <a:buFont typeface="Arial"/>
              <a:buChar char="○"/>
            </a:pPr>
            <a:r>
              <a:rPr lang="en-GB" sz="1200">
                <a:solidFill>
                  <a:srgbClr val="424242"/>
                </a:solidFill>
                <a:latin typeface="Arial"/>
                <a:ea typeface="Arial"/>
                <a:cs typeface="Arial"/>
                <a:sym typeface="Arial"/>
              </a:rPr>
              <a:t>Did not discuss on faces</a:t>
            </a:r>
            <a:endParaRPr sz="1200">
              <a:solidFill>
                <a:srgbClr val="424242"/>
              </a:solidFill>
              <a:latin typeface="Arial"/>
              <a:ea typeface="Arial"/>
              <a:cs typeface="Arial"/>
              <a:sym typeface="Arial"/>
            </a:endParaRPr>
          </a:p>
          <a:p>
            <a:pPr indent="-304800" lvl="1" marL="914400" rtl="0" algn="l">
              <a:lnSpc>
                <a:spcPct val="105000"/>
              </a:lnSpc>
              <a:spcBef>
                <a:spcPts val="0"/>
              </a:spcBef>
              <a:spcAft>
                <a:spcPts val="0"/>
              </a:spcAft>
              <a:buClr>
                <a:srgbClr val="424242"/>
              </a:buClr>
              <a:buSzPts val="1200"/>
              <a:buFont typeface="Arial"/>
              <a:buChar char="○"/>
            </a:pPr>
            <a:r>
              <a:rPr lang="en-GB" sz="1200">
                <a:solidFill>
                  <a:srgbClr val="424242"/>
                </a:solidFill>
                <a:latin typeface="Arial"/>
                <a:ea typeface="Arial"/>
                <a:cs typeface="Arial"/>
                <a:sym typeface="Arial"/>
              </a:rPr>
              <a:t>Counternarrative? But the other side may be violent</a:t>
            </a:r>
            <a:endParaRPr sz="1200">
              <a:solidFill>
                <a:srgbClr val="42424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0" name="Shape 160"/>
        <p:cNvGrpSpPr/>
        <p:nvPr/>
      </p:nvGrpSpPr>
      <p:grpSpPr>
        <a:xfrm>
          <a:off x="0" y="0"/>
          <a:ext cx="0" cy="0"/>
          <a:chOff x="0" y="0"/>
          <a:chExt cx="0" cy="0"/>
        </a:xfrm>
      </p:grpSpPr>
      <p:sp>
        <p:nvSpPr>
          <p:cNvPr id="161" name="Google Shape;161;p24"/>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Strategy</a:t>
            </a:r>
            <a:endParaRPr/>
          </a:p>
        </p:txBody>
      </p:sp>
      <p:sp>
        <p:nvSpPr>
          <p:cNvPr id="162" name="Google Shape;162;p2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5"/>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Imagine</a:t>
            </a:r>
            <a:endParaRPr/>
          </a:p>
        </p:txBody>
      </p:sp>
      <p:sp>
        <p:nvSpPr>
          <p:cNvPr id="168" name="Google Shape;168;p25"/>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GB"/>
              <a:t>Other common personas …</a:t>
            </a:r>
            <a:endParaRPr/>
          </a:p>
        </p:txBody>
      </p:sp>
      <p:sp>
        <p:nvSpPr>
          <p:cNvPr id="169" name="Google Shape;169;p25"/>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t>Other similar scenarios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6"/>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Who? User Personas</a:t>
            </a:r>
            <a:endParaRPr/>
          </a:p>
        </p:txBody>
      </p:sp>
      <p:sp>
        <p:nvSpPr>
          <p:cNvPr id="175" name="Google Shape;175;p26"/>
          <p:cNvSpPr txBox="1"/>
          <p:nvPr/>
        </p:nvSpPr>
        <p:spPr>
          <a:xfrm>
            <a:off x="2985425" y="2313775"/>
            <a:ext cx="969300" cy="49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rgbClr val="999999"/>
                </a:solidFill>
                <a:latin typeface="Helvetica Neue"/>
                <a:ea typeface="Helvetica Neue"/>
                <a:cs typeface="Helvetica Neue"/>
                <a:sym typeface="Helvetica Neue"/>
              </a:rPr>
              <a:t>Child rights</a:t>
            </a:r>
            <a:endParaRPr b="1" sz="1000">
              <a:solidFill>
                <a:srgbClr val="999999"/>
              </a:solidFill>
              <a:latin typeface="Helvetica Neue"/>
              <a:ea typeface="Helvetica Neue"/>
              <a:cs typeface="Helvetica Neue"/>
              <a:sym typeface="Helvetica Neue"/>
            </a:endParaRPr>
          </a:p>
        </p:txBody>
      </p:sp>
      <p:pic>
        <p:nvPicPr>
          <p:cNvPr id="176" name="Google Shape;176;p26"/>
          <p:cNvPicPr preferRelativeResize="0"/>
          <p:nvPr/>
        </p:nvPicPr>
        <p:blipFill>
          <a:blip r:embed="rId3">
            <a:alphaModFix/>
          </a:blip>
          <a:stretch>
            <a:fillRect/>
          </a:stretch>
        </p:blipFill>
        <p:spPr>
          <a:xfrm>
            <a:off x="2820575" y="1663750"/>
            <a:ext cx="650875" cy="650900"/>
          </a:xfrm>
          <a:prstGeom prst="rect">
            <a:avLst/>
          </a:prstGeom>
          <a:noFill/>
          <a:ln>
            <a:noFill/>
          </a:ln>
        </p:spPr>
      </p:pic>
      <p:pic>
        <p:nvPicPr>
          <p:cNvPr id="177" name="Google Shape;177;p26"/>
          <p:cNvPicPr preferRelativeResize="0"/>
          <p:nvPr/>
        </p:nvPicPr>
        <p:blipFill>
          <a:blip r:embed="rId4">
            <a:alphaModFix/>
          </a:blip>
          <a:stretch>
            <a:fillRect/>
          </a:stretch>
        </p:blipFill>
        <p:spPr>
          <a:xfrm>
            <a:off x="3517175" y="1688000"/>
            <a:ext cx="602400" cy="602400"/>
          </a:xfrm>
          <a:prstGeom prst="rect">
            <a:avLst/>
          </a:prstGeom>
          <a:noFill/>
          <a:ln>
            <a:noFill/>
          </a:ln>
        </p:spPr>
      </p:pic>
      <p:sp>
        <p:nvSpPr>
          <p:cNvPr id="178" name="Google Shape;178;p26"/>
          <p:cNvSpPr txBox="1"/>
          <p:nvPr/>
        </p:nvSpPr>
        <p:spPr>
          <a:xfrm>
            <a:off x="6588850" y="2286950"/>
            <a:ext cx="1821000" cy="49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rgbClr val="999999"/>
                </a:solidFill>
                <a:latin typeface="Helvetica Neue"/>
                <a:ea typeface="Helvetica Neue"/>
                <a:cs typeface="Helvetica Neue"/>
                <a:sym typeface="Helvetica Neue"/>
              </a:rPr>
              <a:t>Animal Rights</a:t>
            </a:r>
            <a:endParaRPr b="1" sz="1000">
              <a:solidFill>
                <a:srgbClr val="999999"/>
              </a:solidFill>
              <a:latin typeface="Helvetica Neue"/>
              <a:ea typeface="Helvetica Neue"/>
              <a:cs typeface="Helvetica Neue"/>
              <a:sym typeface="Helvetica Neue"/>
            </a:endParaRPr>
          </a:p>
        </p:txBody>
      </p:sp>
      <p:pic>
        <p:nvPicPr>
          <p:cNvPr id="179" name="Google Shape;179;p26"/>
          <p:cNvPicPr preferRelativeResize="0"/>
          <p:nvPr/>
        </p:nvPicPr>
        <p:blipFill>
          <a:blip r:embed="rId3">
            <a:alphaModFix/>
          </a:blip>
          <a:stretch>
            <a:fillRect/>
          </a:stretch>
        </p:blipFill>
        <p:spPr>
          <a:xfrm>
            <a:off x="4911550" y="1688000"/>
            <a:ext cx="650875" cy="650900"/>
          </a:xfrm>
          <a:prstGeom prst="rect">
            <a:avLst/>
          </a:prstGeom>
          <a:noFill/>
          <a:ln>
            <a:noFill/>
          </a:ln>
        </p:spPr>
      </p:pic>
      <p:sp>
        <p:nvSpPr>
          <p:cNvPr id="180" name="Google Shape;180;p26"/>
          <p:cNvSpPr txBox="1"/>
          <p:nvPr/>
        </p:nvSpPr>
        <p:spPr>
          <a:xfrm>
            <a:off x="4998454" y="2338900"/>
            <a:ext cx="1792500" cy="34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999999"/>
                </a:solidFill>
                <a:latin typeface="Helvetica Neue"/>
                <a:ea typeface="Helvetica Neue"/>
                <a:cs typeface="Helvetica Neue"/>
                <a:sym typeface="Helvetica Neue"/>
              </a:rPr>
              <a:t>Women’s rights</a:t>
            </a:r>
            <a:endParaRPr b="1" sz="1000">
              <a:solidFill>
                <a:srgbClr val="999999"/>
              </a:solidFill>
              <a:latin typeface="Helvetica Neue"/>
              <a:ea typeface="Helvetica Neue"/>
              <a:cs typeface="Helvetica Neue"/>
              <a:sym typeface="Helvetica Neue"/>
            </a:endParaRPr>
          </a:p>
        </p:txBody>
      </p:sp>
      <p:pic>
        <p:nvPicPr>
          <p:cNvPr id="181" name="Google Shape;181;p26"/>
          <p:cNvPicPr preferRelativeResize="0"/>
          <p:nvPr/>
        </p:nvPicPr>
        <p:blipFill>
          <a:blip r:embed="rId4">
            <a:alphaModFix/>
          </a:blip>
          <a:stretch>
            <a:fillRect/>
          </a:stretch>
        </p:blipFill>
        <p:spPr>
          <a:xfrm>
            <a:off x="5608150" y="1712250"/>
            <a:ext cx="602400" cy="602400"/>
          </a:xfrm>
          <a:prstGeom prst="rect">
            <a:avLst/>
          </a:prstGeom>
          <a:noFill/>
          <a:ln>
            <a:noFill/>
          </a:ln>
        </p:spPr>
      </p:pic>
      <p:pic>
        <p:nvPicPr>
          <p:cNvPr id="182" name="Google Shape;182;p26"/>
          <p:cNvPicPr preferRelativeResize="0"/>
          <p:nvPr/>
        </p:nvPicPr>
        <p:blipFill>
          <a:blip r:embed="rId3">
            <a:alphaModFix/>
          </a:blip>
          <a:stretch>
            <a:fillRect/>
          </a:stretch>
        </p:blipFill>
        <p:spPr>
          <a:xfrm>
            <a:off x="6790850" y="1712250"/>
            <a:ext cx="650875" cy="650900"/>
          </a:xfrm>
          <a:prstGeom prst="rect">
            <a:avLst/>
          </a:prstGeom>
          <a:noFill/>
          <a:ln>
            <a:noFill/>
          </a:ln>
        </p:spPr>
      </p:pic>
      <p:pic>
        <p:nvPicPr>
          <p:cNvPr id="183" name="Google Shape;183;p26"/>
          <p:cNvPicPr preferRelativeResize="0"/>
          <p:nvPr/>
        </p:nvPicPr>
        <p:blipFill>
          <a:blip r:embed="rId4">
            <a:alphaModFix/>
          </a:blip>
          <a:stretch>
            <a:fillRect/>
          </a:stretch>
        </p:blipFill>
        <p:spPr>
          <a:xfrm>
            <a:off x="7487450" y="1736500"/>
            <a:ext cx="602400" cy="602400"/>
          </a:xfrm>
          <a:prstGeom prst="rect">
            <a:avLst/>
          </a:prstGeom>
          <a:noFill/>
          <a:ln>
            <a:noFill/>
          </a:ln>
        </p:spPr>
      </p:pic>
      <p:sp>
        <p:nvSpPr>
          <p:cNvPr id="184" name="Google Shape;184;p26"/>
          <p:cNvSpPr txBox="1"/>
          <p:nvPr/>
        </p:nvSpPr>
        <p:spPr>
          <a:xfrm>
            <a:off x="2583125" y="3608575"/>
            <a:ext cx="1821000" cy="49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rgbClr val="999999"/>
                </a:solidFill>
                <a:latin typeface="Helvetica Neue"/>
                <a:ea typeface="Helvetica Neue"/>
                <a:cs typeface="Helvetica Neue"/>
                <a:sym typeface="Helvetica Neue"/>
              </a:rPr>
              <a:t>Judge</a:t>
            </a:r>
            <a:endParaRPr b="1" sz="1000">
              <a:solidFill>
                <a:srgbClr val="999999"/>
              </a:solidFill>
              <a:latin typeface="Helvetica Neue"/>
              <a:ea typeface="Helvetica Neue"/>
              <a:cs typeface="Helvetica Neue"/>
              <a:sym typeface="Helvetica Neue"/>
            </a:endParaRPr>
          </a:p>
        </p:txBody>
      </p:sp>
      <p:pic>
        <p:nvPicPr>
          <p:cNvPr id="185" name="Google Shape;185;p26"/>
          <p:cNvPicPr preferRelativeResize="0"/>
          <p:nvPr/>
        </p:nvPicPr>
        <p:blipFill>
          <a:blip r:embed="rId3">
            <a:alphaModFix/>
          </a:blip>
          <a:stretch>
            <a:fillRect/>
          </a:stretch>
        </p:blipFill>
        <p:spPr>
          <a:xfrm>
            <a:off x="2785125" y="3033875"/>
            <a:ext cx="650875" cy="650900"/>
          </a:xfrm>
          <a:prstGeom prst="rect">
            <a:avLst/>
          </a:prstGeom>
          <a:noFill/>
          <a:ln>
            <a:noFill/>
          </a:ln>
        </p:spPr>
      </p:pic>
      <p:pic>
        <p:nvPicPr>
          <p:cNvPr id="186" name="Google Shape;186;p26"/>
          <p:cNvPicPr preferRelativeResize="0"/>
          <p:nvPr/>
        </p:nvPicPr>
        <p:blipFill>
          <a:blip r:embed="rId4">
            <a:alphaModFix/>
          </a:blip>
          <a:stretch>
            <a:fillRect/>
          </a:stretch>
        </p:blipFill>
        <p:spPr>
          <a:xfrm>
            <a:off x="3481725" y="3058125"/>
            <a:ext cx="602400" cy="602400"/>
          </a:xfrm>
          <a:prstGeom prst="rect">
            <a:avLst/>
          </a:prstGeom>
          <a:noFill/>
          <a:ln>
            <a:noFill/>
          </a:ln>
        </p:spPr>
      </p:pic>
      <p:sp>
        <p:nvSpPr>
          <p:cNvPr id="187" name="Google Shape;187;p26"/>
          <p:cNvSpPr txBox="1"/>
          <p:nvPr/>
        </p:nvSpPr>
        <p:spPr>
          <a:xfrm>
            <a:off x="4672325" y="3612325"/>
            <a:ext cx="1821000" cy="49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rgbClr val="999999"/>
                </a:solidFill>
                <a:latin typeface="Helvetica Neue"/>
                <a:ea typeface="Helvetica Neue"/>
                <a:cs typeface="Helvetica Neue"/>
                <a:sym typeface="Helvetica Neue"/>
              </a:rPr>
              <a:t>Educators </a:t>
            </a:r>
            <a:endParaRPr b="1" sz="1000">
              <a:solidFill>
                <a:srgbClr val="999999"/>
              </a:solidFill>
              <a:latin typeface="Helvetica Neue"/>
              <a:ea typeface="Helvetica Neue"/>
              <a:cs typeface="Helvetica Neue"/>
              <a:sym typeface="Helvetica Neue"/>
            </a:endParaRPr>
          </a:p>
        </p:txBody>
      </p:sp>
      <p:pic>
        <p:nvPicPr>
          <p:cNvPr id="188" name="Google Shape;188;p26"/>
          <p:cNvPicPr preferRelativeResize="0"/>
          <p:nvPr/>
        </p:nvPicPr>
        <p:blipFill>
          <a:blip r:embed="rId3">
            <a:alphaModFix/>
          </a:blip>
          <a:stretch>
            <a:fillRect/>
          </a:stretch>
        </p:blipFill>
        <p:spPr>
          <a:xfrm>
            <a:off x="4874325" y="3037625"/>
            <a:ext cx="650875" cy="650900"/>
          </a:xfrm>
          <a:prstGeom prst="rect">
            <a:avLst/>
          </a:prstGeom>
          <a:noFill/>
          <a:ln>
            <a:noFill/>
          </a:ln>
        </p:spPr>
      </p:pic>
      <p:pic>
        <p:nvPicPr>
          <p:cNvPr id="189" name="Google Shape;189;p26"/>
          <p:cNvPicPr preferRelativeResize="0"/>
          <p:nvPr/>
        </p:nvPicPr>
        <p:blipFill>
          <a:blip r:embed="rId4">
            <a:alphaModFix/>
          </a:blip>
          <a:stretch>
            <a:fillRect/>
          </a:stretch>
        </p:blipFill>
        <p:spPr>
          <a:xfrm>
            <a:off x="5570925" y="3061875"/>
            <a:ext cx="602400" cy="602400"/>
          </a:xfrm>
          <a:prstGeom prst="rect">
            <a:avLst/>
          </a:prstGeom>
          <a:noFill/>
          <a:ln>
            <a:noFill/>
          </a:ln>
        </p:spPr>
      </p:pic>
      <p:sp>
        <p:nvSpPr>
          <p:cNvPr id="190" name="Google Shape;190;p26"/>
          <p:cNvSpPr txBox="1"/>
          <p:nvPr/>
        </p:nvSpPr>
        <p:spPr>
          <a:xfrm>
            <a:off x="6653525" y="3612325"/>
            <a:ext cx="1821000" cy="49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rgbClr val="999999"/>
                </a:solidFill>
                <a:latin typeface="Helvetica Neue"/>
                <a:ea typeface="Helvetica Neue"/>
                <a:cs typeface="Helvetica Neue"/>
                <a:sym typeface="Helvetica Neue"/>
              </a:rPr>
              <a:t>Environmentalists</a:t>
            </a:r>
            <a:endParaRPr b="1" sz="1000">
              <a:solidFill>
                <a:srgbClr val="999999"/>
              </a:solidFill>
              <a:latin typeface="Helvetica Neue"/>
              <a:ea typeface="Helvetica Neue"/>
              <a:cs typeface="Helvetica Neue"/>
              <a:sym typeface="Helvetica Neue"/>
            </a:endParaRPr>
          </a:p>
        </p:txBody>
      </p:sp>
      <p:pic>
        <p:nvPicPr>
          <p:cNvPr id="191" name="Google Shape;191;p26"/>
          <p:cNvPicPr preferRelativeResize="0"/>
          <p:nvPr/>
        </p:nvPicPr>
        <p:blipFill>
          <a:blip r:embed="rId3">
            <a:alphaModFix/>
          </a:blip>
          <a:stretch>
            <a:fillRect/>
          </a:stretch>
        </p:blipFill>
        <p:spPr>
          <a:xfrm>
            <a:off x="6855525" y="3037625"/>
            <a:ext cx="650875" cy="650900"/>
          </a:xfrm>
          <a:prstGeom prst="rect">
            <a:avLst/>
          </a:prstGeom>
          <a:noFill/>
          <a:ln>
            <a:noFill/>
          </a:ln>
        </p:spPr>
      </p:pic>
      <p:pic>
        <p:nvPicPr>
          <p:cNvPr id="192" name="Google Shape;192;p26"/>
          <p:cNvPicPr preferRelativeResize="0"/>
          <p:nvPr/>
        </p:nvPicPr>
        <p:blipFill>
          <a:blip r:embed="rId4">
            <a:alphaModFix/>
          </a:blip>
          <a:stretch>
            <a:fillRect/>
          </a:stretch>
        </p:blipFill>
        <p:spPr>
          <a:xfrm>
            <a:off x="7552125" y="3061875"/>
            <a:ext cx="602400" cy="602400"/>
          </a:xfrm>
          <a:prstGeom prst="rect">
            <a:avLst/>
          </a:prstGeom>
          <a:noFill/>
          <a:ln>
            <a:noFill/>
          </a:ln>
        </p:spPr>
      </p:pic>
      <p:sp>
        <p:nvSpPr>
          <p:cNvPr id="193" name="Google Shape;193;p26"/>
          <p:cNvSpPr txBox="1"/>
          <p:nvPr/>
        </p:nvSpPr>
        <p:spPr>
          <a:xfrm>
            <a:off x="2743200" y="4343400"/>
            <a:ext cx="56667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300">
                <a:solidFill>
                  <a:schemeClr val="dk2"/>
                </a:solidFill>
                <a:latin typeface="Helvetica Neue"/>
                <a:ea typeface="Helvetica Neue"/>
                <a:cs typeface="Helvetica Neue"/>
                <a:sym typeface="Helvetica Neue"/>
              </a:rPr>
              <a:t>User story: As a ____ , I will _____, so that ____</a:t>
            </a:r>
            <a:endParaRPr sz="1300">
              <a:solidFill>
                <a:srgbClr val="999999"/>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7"/>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Who? User Personas</a:t>
            </a:r>
            <a:endParaRPr/>
          </a:p>
        </p:txBody>
      </p:sp>
      <p:sp>
        <p:nvSpPr>
          <p:cNvPr id="199" name="Google Shape;199;p27"/>
          <p:cNvSpPr txBox="1"/>
          <p:nvPr/>
        </p:nvSpPr>
        <p:spPr>
          <a:xfrm>
            <a:off x="2628850" y="2313775"/>
            <a:ext cx="1554600" cy="49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rgbClr val="999999"/>
                </a:solidFill>
                <a:latin typeface="Helvetica Neue"/>
                <a:ea typeface="Helvetica Neue"/>
                <a:cs typeface="Helvetica Neue"/>
                <a:sym typeface="Helvetica Neue"/>
              </a:rPr>
              <a:t>Police  / Army /Navy</a:t>
            </a:r>
            <a:br>
              <a:rPr b="1" lang="en-GB" sz="1000">
                <a:solidFill>
                  <a:srgbClr val="999999"/>
                </a:solidFill>
                <a:latin typeface="Helvetica Neue"/>
                <a:ea typeface="Helvetica Neue"/>
                <a:cs typeface="Helvetica Neue"/>
                <a:sym typeface="Helvetica Neue"/>
              </a:rPr>
            </a:br>
            <a:r>
              <a:rPr b="1" lang="en-GB" sz="1000">
                <a:solidFill>
                  <a:srgbClr val="999999"/>
                </a:solidFill>
                <a:latin typeface="Helvetica Neue"/>
                <a:ea typeface="Helvetica Neue"/>
                <a:cs typeface="Helvetica Neue"/>
                <a:sym typeface="Helvetica Neue"/>
              </a:rPr>
              <a:t>(Law Enforcement)</a:t>
            </a:r>
            <a:endParaRPr b="1" sz="1000">
              <a:solidFill>
                <a:srgbClr val="999999"/>
              </a:solidFill>
              <a:latin typeface="Helvetica Neue"/>
              <a:ea typeface="Helvetica Neue"/>
              <a:cs typeface="Helvetica Neue"/>
              <a:sym typeface="Helvetica Neue"/>
            </a:endParaRPr>
          </a:p>
        </p:txBody>
      </p:sp>
      <p:pic>
        <p:nvPicPr>
          <p:cNvPr id="200" name="Google Shape;200;p27"/>
          <p:cNvPicPr preferRelativeResize="0"/>
          <p:nvPr/>
        </p:nvPicPr>
        <p:blipFill>
          <a:blip r:embed="rId3">
            <a:alphaModFix/>
          </a:blip>
          <a:stretch>
            <a:fillRect/>
          </a:stretch>
        </p:blipFill>
        <p:spPr>
          <a:xfrm>
            <a:off x="2820575" y="1663750"/>
            <a:ext cx="650875" cy="650900"/>
          </a:xfrm>
          <a:prstGeom prst="rect">
            <a:avLst/>
          </a:prstGeom>
          <a:noFill/>
          <a:ln>
            <a:noFill/>
          </a:ln>
        </p:spPr>
      </p:pic>
      <p:pic>
        <p:nvPicPr>
          <p:cNvPr id="201" name="Google Shape;201;p27"/>
          <p:cNvPicPr preferRelativeResize="0"/>
          <p:nvPr/>
        </p:nvPicPr>
        <p:blipFill>
          <a:blip r:embed="rId4">
            <a:alphaModFix/>
          </a:blip>
          <a:stretch>
            <a:fillRect/>
          </a:stretch>
        </p:blipFill>
        <p:spPr>
          <a:xfrm>
            <a:off x="3517175" y="1688000"/>
            <a:ext cx="602400" cy="602400"/>
          </a:xfrm>
          <a:prstGeom prst="rect">
            <a:avLst/>
          </a:prstGeom>
          <a:noFill/>
          <a:ln>
            <a:noFill/>
          </a:ln>
        </p:spPr>
      </p:pic>
      <p:sp>
        <p:nvSpPr>
          <p:cNvPr id="202" name="Google Shape;202;p27"/>
          <p:cNvSpPr txBox="1"/>
          <p:nvPr/>
        </p:nvSpPr>
        <p:spPr>
          <a:xfrm>
            <a:off x="6588850" y="2286950"/>
            <a:ext cx="1821000" cy="49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rgbClr val="999999"/>
                </a:solidFill>
                <a:latin typeface="Helvetica Neue"/>
                <a:ea typeface="Helvetica Neue"/>
                <a:cs typeface="Helvetica Neue"/>
                <a:sym typeface="Helvetica Neue"/>
              </a:rPr>
              <a:t>Extremists / Haters</a:t>
            </a:r>
            <a:endParaRPr b="1" sz="1000">
              <a:solidFill>
                <a:srgbClr val="999999"/>
              </a:solidFill>
              <a:latin typeface="Helvetica Neue"/>
              <a:ea typeface="Helvetica Neue"/>
              <a:cs typeface="Helvetica Neue"/>
              <a:sym typeface="Helvetica Neue"/>
            </a:endParaRPr>
          </a:p>
        </p:txBody>
      </p:sp>
      <p:pic>
        <p:nvPicPr>
          <p:cNvPr id="203" name="Google Shape;203;p27"/>
          <p:cNvPicPr preferRelativeResize="0"/>
          <p:nvPr/>
        </p:nvPicPr>
        <p:blipFill>
          <a:blip r:embed="rId3">
            <a:alphaModFix/>
          </a:blip>
          <a:stretch>
            <a:fillRect/>
          </a:stretch>
        </p:blipFill>
        <p:spPr>
          <a:xfrm>
            <a:off x="4911550" y="1688000"/>
            <a:ext cx="650875" cy="650900"/>
          </a:xfrm>
          <a:prstGeom prst="rect">
            <a:avLst/>
          </a:prstGeom>
          <a:noFill/>
          <a:ln>
            <a:noFill/>
          </a:ln>
        </p:spPr>
      </p:pic>
      <p:sp>
        <p:nvSpPr>
          <p:cNvPr id="204" name="Google Shape;204;p27"/>
          <p:cNvSpPr txBox="1"/>
          <p:nvPr/>
        </p:nvSpPr>
        <p:spPr>
          <a:xfrm>
            <a:off x="4769832" y="2338900"/>
            <a:ext cx="1554600" cy="49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rgbClr val="999999"/>
                </a:solidFill>
                <a:latin typeface="Helvetica Neue"/>
                <a:ea typeface="Helvetica Neue"/>
                <a:cs typeface="Helvetica Neue"/>
                <a:sym typeface="Helvetica Neue"/>
              </a:rPr>
              <a:t>MCMC / Misc Commissions</a:t>
            </a:r>
            <a:br>
              <a:rPr b="1" lang="en-GB" sz="1000">
                <a:solidFill>
                  <a:srgbClr val="999999"/>
                </a:solidFill>
                <a:latin typeface="Helvetica Neue"/>
                <a:ea typeface="Helvetica Neue"/>
                <a:cs typeface="Helvetica Neue"/>
                <a:sym typeface="Helvetica Neue"/>
              </a:rPr>
            </a:br>
            <a:r>
              <a:rPr b="1" lang="en-GB" sz="1000">
                <a:solidFill>
                  <a:srgbClr val="999999"/>
                </a:solidFill>
                <a:latin typeface="Helvetica Neue"/>
                <a:ea typeface="Helvetica Neue"/>
                <a:cs typeface="Helvetica Neue"/>
                <a:sym typeface="Helvetica Neue"/>
              </a:rPr>
              <a:t>(Regulators)</a:t>
            </a:r>
            <a:endParaRPr b="1" sz="1000">
              <a:solidFill>
                <a:srgbClr val="999999"/>
              </a:solidFill>
              <a:latin typeface="Helvetica Neue"/>
              <a:ea typeface="Helvetica Neue"/>
              <a:cs typeface="Helvetica Neue"/>
              <a:sym typeface="Helvetica Neue"/>
            </a:endParaRPr>
          </a:p>
          <a:p>
            <a:pPr indent="0" lvl="0" marL="0" rtl="0" algn="l">
              <a:spcBef>
                <a:spcPts val="0"/>
              </a:spcBef>
              <a:spcAft>
                <a:spcPts val="0"/>
              </a:spcAft>
              <a:buNone/>
            </a:pPr>
            <a:r>
              <a:t/>
            </a:r>
            <a:endParaRPr b="1" sz="1000">
              <a:solidFill>
                <a:srgbClr val="999999"/>
              </a:solidFill>
              <a:latin typeface="Helvetica Neue"/>
              <a:ea typeface="Helvetica Neue"/>
              <a:cs typeface="Helvetica Neue"/>
              <a:sym typeface="Helvetica Neue"/>
            </a:endParaRPr>
          </a:p>
        </p:txBody>
      </p:sp>
      <p:pic>
        <p:nvPicPr>
          <p:cNvPr id="205" name="Google Shape;205;p27"/>
          <p:cNvPicPr preferRelativeResize="0"/>
          <p:nvPr/>
        </p:nvPicPr>
        <p:blipFill>
          <a:blip r:embed="rId4">
            <a:alphaModFix/>
          </a:blip>
          <a:stretch>
            <a:fillRect/>
          </a:stretch>
        </p:blipFill>
        <p:spPr>
          <a:xfrm>
            <a:off x="5608150" y="1712250"/>
            <a:ext cx="602400" cy="602400"/>
          </a:xfrm>
          <a:prstGeom prst="rect">
            <a:avLst/>
          </a:prstGeom>
          <a:noFill/>
          <a:ln>
            <a:noFill/>
          </a:ln>
        </p:spPr>
      </p:pic>
      <p:pic>
        <p:nvPicPr>
          <p:cNvPr id="206" name="Google Shape;206;p27"/>
          <p:cNvPicPr preferRelativeResize="0"/>
          <p:nvPr/>
        </p:nvPicPr>
        <p:blipFill>
          <a:blip r:embed="rId3">
            <a:alphaModFix/>
          </a:blip>
          <a:stretch>
            <a:fillRect/>
          </a:stretch>
        </p:blipFill>
        <p:spPr>
          <a:xfrm>
            <a:off x="6790850" y="1712250"/>
            <a:ext cx="650875" cy="650900"/>
          </a:xfrm>
          <a:prstGeom prst="rect">
            <a:avLst/>
          </a:prstGeom>
          <a:noFill/>
          <a:ln>
            <a:noFill/>
          </a:ln>
        </p:spPr>
      </p:pic>
      <p:pic>
        <p:nvPicPr>
          <p:cNvPr id="207" name="Google Shape;207;p27"/>
          <p:cNvPicPr preferRelativeResize="0"/>
          <p:nvPr/>
        </p:nvPicPr>
        <p:blipFill>
          <a:blip r:embed="rId4">
            <a:alphaModFix/>
          </a:blip>
          <a:stretch>
            <a:fillRect/>
          </a:stretch>
        </p:blipFill>
        <p:spPr>
          <a:xfrm>
            <a:off x="7487450" y="1736500"/>
            <a:ext cx="602400" cy="602400"/>
          </a:xfrm>
          <a:prstGeom prst="rect">
            <a:avLst/>
          </a:prstGeom>
          <a:noFill/>
          <a:ln>
            <a:noFill/>
          </a:ln>
        </p:spPr>
      </p:pic>
      <p:sp>
        <p:nvSpPr>
          <p:cNvPr id="208" name="Google Shape;208;p27"/>
          <p:cNvSpPr txBox="1"/>
          <p:nvPr/>
        </p:nvSpPr>
        <p:spPr>
          <a:xfrm>
            <a:off x="2583125" y="3608575"/>
            <a:ext cx="1821000" cy="49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rgbClr val="999999"/>
                </a:solidFill>
                <a:latin typeface="Helvetica Neue"/>
                <a:ea typeface="Helvetica Neue"/>
                <a:cs typeface="Helvetica Neue"/>
                <a:sym typeface="Helvetica Neue"/>
              </a:rPr>
              <a:t>Politicians</a:t>
            </a:r>
            <a:endParaRPr b="1" sz="1000">
              <a:solidFill>
                <a:srgbClr val="999999"/>
              </a:solidFill>
              <a:latin typeface="Helvetica Neue"/>
              <a:ea typeface="Helvetica Neue"/>
              <a:cs typeface="Helvetica Neue"/>
              <a:sym typeface="Helvetica Neue"/>
            </a:endParaRPr>
          </a:p>
        </p:txBody>
      </p:sp>
      <p:pic>
        <p:nvPicPr>
          <p:cNvPr id="209" name="Google Shape;209;p27"/>
          <p:cNvPicPr preferRelativeResize="0"/>
          <p:nvPr/>
        </p:nvPicPr>
        <p:blipFill>
          <a:blip r:embed="rId3">
            <a:alphaModFix/>
          </a:blip>
          <a:stretch>
            <a:fillRect/>
          </a:stretch>
        </p:blipFill>
        <p:spPr>
          <a:xfrm>
            <a:off x="2785125" y="3033875"/>
            <a:ext cx="650875" cy="650900"/>
          </a:xfrm>
          <a:prstGeom prst="rect">
            <a:avLst/>
          </a:prstGeom>
          <a:noFill/>
          <a:ln>
            <a:noFill/>
          </a:ln>
        </p:spPr>
      </p:pic>
      <p:pic>
        <p:nvPicPr>
          <p:cNvPr id="210" name="Google Shape;210;p27"/>
          <p:cNvPicPr preferRelativeResize="0"/>
          <p:nvPr/>
        </p:nvPicPr>
        <p:blipFill>
          <a:blip r:embed="rId4">
            <a:alphaModFix/>
          </a:blip>
          <a:stretch>
            <a:fillRect/>
          </a:stretch>
        </p:blipFill>
        <p:spPr>
          <a:xfrm>
            <a:off x="3481725" y="3058125"/>
            <a:ext cx="602400" cy="602400"/>
          </a:xfrm>
          <a:prstGeom prst="rect">
            <a:avLst/>
          </a:prstGeom>
          <a:noFill/>
          <a:ln>
            <a:noFill/>
          </a:ln>
        </p:spPr>
      </p:pic>
      <p:sp>
        <p:nvSpPr>
          <p:cNvPr id="211" name="Google Shape;211;p27"/>
          <p:cNvSpPr txBox="1"/>
          <p:nvPr/>
        </p:nvSpPr>
        <p:spPr>
          <a:xfrm>
            <a:off x="4672325" y="3612325"/>
            <a:ext cx="1821000" cy="49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rgbClr val="999999"/>
                </a:solidFill>
                <a:latin typeface="Helvetica Neue"/>
                <a:ea typeface="Helvetica Neue"/>
                <a:cs typeface="Helvetica Neue"/>
                <a:sym typeface="Helvetica Neue"/>
              </a:rPr>
              <a:t>Immigration</a:t>
            </a:r>
            <a:endParaRPr b="1" sz="1000">
              <a:solidFill>
                <a:srgbClr val="999999"/>
              </a:solidFill>
              <a:latin typeface="Helvetica Neue"/>
              <a:ea typeface="Helvetica Neue"/>
              <a:cs typeface="Helvetica Neue"/>
              <a:sym typeface="Helvetica Neue"/>
            </a:endParaRPr>
          </a:p>
        </p:txBody>
      </p:sp>
      <p:pic>
        <p:nvPicPr>
          <p:cNvPr id="212" name="Google Shape;212;p27"/>
          <p:cNvPicPr preferRelativeResize="0"/>
          <p:nvPr/>
        </p:nvPicPr>
        <p:blipFill>
          <a:blip r:embed="rId3">
            <a:alphaModFix/>
          </a:blip>
          <a:stretch>
            <a:fillRect/>
          </a:stretch>
        </p:blipFill>
        <p:spPr>
          <a:xfrm>
            <a:off x="4874325" y="3037625"/>
            <a:ext cx="650875" cy="650900"/>
          </a:xfrm>
          <a:prstGeom prst="rect">
            <a:avLst/>
          </a:prstGeom>
          <a:noFill/>
          <a:ln>
            <a:noFill/>
          </a:ln>
        </p:spPr>
      </p:pic>
      <p:pic>
        <p:nvPicPr>
          <p:cNvPr id="213" name="Google Shape;213;p27"/>
          <p:cNvPicPr preferRelativeResize="0"/>
          <p:nvPr/>
        </p:nvPicPr>
        <p:blipFill>
          <a:blip r:embed="rId4">
            <a:alphaModFix/>
          </a:blip>
          <a:stretch>
            <a:fillRect/>
          </a:stretch>
        </p:blipFill>
        <p:spPr>
          <a:xfrm>
            <a:off x="5570925" y="3061875"/>
            <a:ext cx="602400" cy="602400"/>
          </a:xfrm>
          <a:prstGeom prst="rect">
            <a:avLst/>
          </a:prstGeom>
          <a:noFill/>
          <a:ln>
            <a:noFill/>
          </a:ln>
        </p:spPr>
      </p:pic>
      <p:sp>
        <p:nvSpPr>
          <p:cNvPr id="214" name="Google Shape;214;p27"/>
          <p:cNvSpPr txBox="1"/>
          <p:nvPr/>
        </p:nvSpPr>
        <p:spPr>
          <a:xfrm>
            <a:off x="6653525" y="3612325"/>
            <a:ext cx="1821000" cy="49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000">
              <a:solidFill>
                <a:srgbClr val="999999"/>
              </a:solidFill>
              <a:latin typeface="Helvetica Neue"/>
              <a:ea typeface="Helvetica Neue"/>
              <a:cs typeface="Helvetica Neue"/>
              <a:sym typeface="Helvetica Neue"/>
            </a:endParaRPr>
          </a:p>
        </p:txBody>
      </p:sp>
      <p:pic>
        <p:nvPicPr>
          <p:cNvPr id="215" name="Google Shape;215;p27"/>
          <p:cNvPicPr preferRelativeResize="0"/>
          <p:nvPr/>
        </p:nvPicPr>
        <p:blipFill>
          <a:blip r:embed="rId3">
            <a:alphaModFix/>
          </a:blip>
          <a:stretch>
            <a:fillRect/>
          </a:stretch>
        </p:blipFill>
        <p:spPr>
          <a:xfrm>
            <a:off x="6855525" y="3037625"/>
            <a:ext cx="650875" cy="650900"/>
          </a:xfrm>
          <a:prstGeom prst="rect">
            <a:avLst/>
          </a:prstGeom>
          <a:noFill/>
          <a:ln>
            <a:noFill/>
          </a:ln>
        </p:spPr>
      </p:pic>
      <p:pic>
        <p:nvPicPr>
          <p:cNvPr id="216" name="Google Shape;216;p27"/>
          <p:cNvPicPr preferRelativeResize="0"/>
          <p:nvPr/>
        </p:nvPicPr>
        <p:blipFill>
          <a:blip r:embed="rId4">
            <a:alphaModFix/>
          </a:blip>
          <a:stretch>
            <a:fillRect/>
          </a:stretch>
        </p:blipFill>
        <p:spPr>
          <a:xfrm>
            <a:off x="7552125" y="3061875"/>
            <a:ext cx="602400" cy="602400"/>
          </a:xfrm>
          <a:prstGeom prst="rect">
            <a:avLst/>
          </a:prstGeom>
          <a:noFill/>
          <a:ln>
            <a:noFill/>
          </a:ln>
        </p:spPr>
      </p:pic>
      <p:sp>
        <p:nvSpPr>
          <p:cNvPr id="217" name="Google Shape;217;p27"/>
          <p:cNvSpPr txBox="1"/>
          <p:nvPr/>
        </p:nvSpPr>
        <p:spPr>
          <a:xfrm>
            <a:off x="6653525" y="3612325"/>
            <a:ext cx="1821000" cy="49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rgbClr val="999999"/>
                </a:solidFill>
                <a:latin typeface="Helvetica Neue"/>
                <a:ea typeface="Helvetica Neue"/>
                <a:cs typeface="Helvetica Neue"/>
                <a:sym typeface="Helvetica Neue"/>
              </a:rPr>
              <a:t>Customs</a:t>
            </a:r>
            <a:endParaRPr b="1" sz="1000">
              <a:solidFill>
                <a:srgbClr val="999999"/>
              </a:solidFill>
              <a:latin typeface="Helvetica Neue"/>
              <a:ea typeface="Helvetica Neue"/>
              <a:cs typeface="Helvetica Neue"/>
              <a:sym typeface="Helvetica Neue"/>
            </a:endParaRPr>
          </a:p>
        </p:txBody>
      </p:sp>
      <p:sp>
        <p:nvSpPr>
          <p:cNvPr id="218" name="Google Shape;218;p27"/>
          <p:cNvSpPr txBox="1"/>
          <p:nvPr/>
        </p:nvSpPr>
        <p:spPr>
          <a:xfrm>
            <a:off x="2743200" y="4343400"/>
            <a:ext cx="56667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300">
                <a:solidFill>
                  <a:schemeClr val="dk2"/>
                </a:solidFill>
                <a:latin typeface="Helvetica Neue"/>
                <a:ea typeface="Helvetica Neue"/>
                <a:cs typeface="Helvetica Neue"/>
                <a:sym typeface="Helvetica Neue"/>
              </a:rPr>
              <a:t>User story: As a ____ , I will _____, so that ____</a:t>
            </a:r>
            <a:endParaRPr sz="1300">
              <a:solidFill>
                <a:srgbClr val="999999"/>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8"/>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Who? User Personas</a:t>
            </a:r>
            <a:endParaRPr/>
          </a:p>
        </p:txBody>
      </p:sp>
      <p:sp>
        <p:nvSpPr>
          <p:cNvPr id="224" name="Google Shape;224;p28"/>
          <p:cNvSpPr txBox="1"/>
          <p:nvPr/>
        </p:nvSpPr>
        <p:spPr>
          <a:xfrm>
            <a:off x="3595025" y="2313775"/>
            <a:ext cx="3532500" cy="84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a:latin typeface="Helvetica Neue"/>
                <a:ea typeface="Helvetica Neue"/>
                <a:cs typeface="Helvetica Neue"/>
                <a:sym typeface="Helvetica Neue"/>
              </a:rPr>
              <a:t>Big Tech</a:t>
            </a:r>
            <a:endParaRPr b="1" sz="3000">
              <a:solidFill>
                <a:srgbClr val="999999"/>
              </a:solidFill>
              <a:latin typeface="Helvetica Neue"/>
              <a:ea typeface="Helvetica Neue"/>
              <a:cs typeface="Helvetica Neue"/>
              <a:sym typeface="Helvetica Neue"/>
            </a:endParaRPr>
          </a:p>
        </p:txBody>
      </p:sp>
      <p:pic>
        <p:nvPicPr>
          <p:cNvPr id="225" name="Google Shape;225;p28"/>
          <p:cNvPicPr preferRelativeResize="0"/>
          <p:nvPr/>
        </p:nvPicPr>
        <p:blipFill>
          <a:blip r:embed="rId3">
            <a:alphaModFix/>
          </a:blip>
          <a:stretch>
            <a:fillRect/>
          </a:stretch>
        </p:blipFill>
        <p:spPr>
          <a:xfrm>
            <a:off x="4649375" y="1663750"/>
            <a:ext cx="650875" cy="650900"/>
          </a:xfrm>
          <a:prstGeom prst="rect">
            <a:avLst/>
          </a:prstGeom>
          <a:noFill/>
          <a:ln>
            <a:noFill/>
          </a:ln>
        </p:spPr>
      </p:pic>
      <p:pic>
        <p:nvPicPr>
          <p:cNvPr id="226" name="Google Shape;226;p28"/>
          <p:cNvPicPr preferRelativeResize="0"/>
          <p:nvPr/>
        </p:nvPicPr>
        <p:blipFill>
          <a:blip r:embed="rId4">
            <a:alphaModFix/>
          </a:blip>
          <a:stretch>
            <a:fillRect/>
          </a:stretch>
        </p:blipFill>
        <p:spPr>
          <a:xfrm>
            <a:off x="5345975" y="1688000"/>
            <a:ext cx="602400" cy="602400"/>
          </a:xfrm>
          <a:prstGeom prst="rect">
            <a:avLst/>
          </a:prstGeom>
          <a:noFill/>
          <a:ln>
            <a:noFill/>
          </a:ln>
        </p:spPr>
      </p:pic>
      <p:sp>
        <p:nvSpPr>
          <p:cNvPr id="227" name="Google Shape;227;p28"/>
          <p:cNvSpPr txBox="1"/>
          <p:nvPr/>
        </p:nvSpPr>
        <p:spPr>
          <a:xfrm>
            <a:off x="3886200" y="2971800"/>
            <a:ext cx="3000000" cy="203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000">
                <a:solidFill>
                  <a:schemeClr val="dk2"/>
                </a:solidFill>
                <a:latin typeface="Helvetica Neue"/>
                <a:ea typeface="Helvetica Neue"/>
                <a:cs typeface="Helvetica Neue"/>
                <a:sym typeface="Helvetica Neue"/>
              </a:rPr>
              <a:t>Apple</a:t>
            </a:r>
            <a:endParaRPr b="1" sz="2000">
              <a:solidFill>
                <a:schemeClr val="dk2"/>
              </a:solidFill>
              <a:latin typeface="Helvetica Neue"/>
              <a:ea typeface="Helvetica Neue"/>
              <a:cs typeface="Helvetica Neue"/>
              <a:sym typeface="Helvetica Neue"/>
            </a:endParaRPr>
          </a:p>
          <a:p>
            <a:pPr indent="0" lvl="0" marL="0" rtl="0" algn="ctr">
              <a:spcBef>
                <a:spcPts val="0"/>
              </a:spcBef>
              <a:spcAft>
                <a:spcPts val="0"/>
              </a:spcAft>
              <a:buNone/>
            </a:pPr>
            <a:r>
              <a:rPr b="1" lang="en-GB" sz="2000">
                <a:solidFill>
                  <a:schemeClr val="dk2"/>
                </a:solidFill>
                <a:latin typeface="Helvetica Neue"/>
                <a:ea typeface="Helvetica Neue"/>
                <a:cs typeface="Helvetica Neue"/>
                <a:sym typeface="Helvetica Neue"/>
              </a:rPr>
              <a:t>Microsoft</a:t>
            </a:r>
            <a:endParaRPr b="1" sz="2000">
              <a:solidFill>
                <a:schemeClr val="dk2"/>
              </a:solidFill>
              <a:latin typeface="Helvetica Neue"/>
              <a:ea typeface="Helvetica Neue"/>
              <a:cs typeface="Helvetica Neue"/>
              <a:sym typeface="Helvetica Neue"/>
            </a:endParaRPr>
          </a:p>
          <a:p>
            <a:pPr indent="0" lvl="0" marL="0" rtl="0" algn="ctr">
              <a:spcBef>
                <a:spcPts val="0"/>
              </a:spcBef>
              <a:spcAft>
                <a:spcPts val="0"/>
              </a:spcAft>
              <a:buNone/>
            </a:pPr>
            <a:r>
              <a:rPr b="1" lang="en-GB" sz="2000">
                <a:solidFill>
                  <a:schemeClr val="dk2"/>
                </a:solidFill>
                <a:latin typeface="Helvetica Neue"/>
                <a:ea typeface="Helvetica Neue"/>
                <a:cs typeface="Helvetica Neue"/>
                <a:sym typeface="Helvetica Neue"/>
              </a:rPr>
              <a:t>Meta -  Facebook</a:t>
            </a:r>
            <a:endParaRPr b="1" sz="2000">
              <a:solidFill>
                <a:schemeClr val="dk2"/>
              </a:solidFill>
              <a:latin typeface="Helvetica Neue"/>
              <a:ea typeface="Helvetica Neue"/>
              <a:cs typeface="Helvetica Neue"/>
              <a:sym typeface="Helvetica Neue"/>
            </a:endParaRPr>
          </a:p>
          <a:p>
            <a:pPr indent="0" lvl="0" marL="0" rtl="0" algn="ctr">
              <a:spcBef>
                <a:spcPts val="0"/>
              </a:spcBef>
              <a:spcAft>
                <a:spcPts val="0"/>
              </a:spcAft>
              <a:buNone/>
            </a:pPr>
            <a:r>
              <a:rPr b="1" lang="en-GB" sz="2000">
                <a:solidFill>
                  <a:schemeClr val="dk2"/>
                </a:solidFill>
                <a:latin typeface="Helvetica Neue"/>
                <a:ea typeface="Helvetica Neue"/>
                <a:cs typeface="Helvetica Neue"/>
                <a:sym typeface="Helvetica Neue"/>
              </a:rPr>
              <a:t>Alphabet - Google</a:t>
            </a:r>
            <a:endParaRPr b="1" sz="2000">
              <a:solidFill>
                <a:schemeClr val="dk2"/>
              </a:solidFill>
              <a:latin typeface="Helvetica Neue"/>
              <a:ea typeface="Helvetica Neue"/>
              <a:cs typeface="Helvetica Neue"/>
              <a:sym typeface="Helvetica Neue"/>
            </a:endParaRPr>
          </a:p>
          <a:p>
            <a:pPr indent="0" lvl="0" marL="0" rtl="0" algn="ctr">
              <a:spcBef>
                <a:spcPts val="0"/>
              </a:spcBef>
              <a:spcAft>
                <a:spcPts val="0"/>
              </a:spcAft>
              <a:buNone/>
            </a:pPr>
            <a:r>
              <a:rPr b="1" lang="en-GB" sz="2000">
                <a:solidFill>
                  <a:schemeClr val="dk2"/>
                </a:solidFill>
                <a:latin typeface="Helvetica Neue"/>
                <a:ea typeface="Helvetica Neue"/>
                <a:cs typeface="Helvetica Neue"/>
                <a:sym typeface="Helvetica Neue"/>
              </a:rPr>
              <a:t>Cloudflare</a:t>
            </a:r>
            <a:endParaRPr b="1" sz="2000">
              <a:solidFill>
                <a:schemeClr val="dk2"/>
              </a:solidFill>
              <a:latin typeface="Helvetica Neue"/>
              <a:ea typeface="Helvetica Neue"/>
              <a:cs typeface="Helvetica Neue"/>
              <a:sym typeface="Helvetica Neue"/>
            </a:endParaRPr>
          </a:p>
          <a:p>
            <a:pPr indent="0" lvl="0" marL="0" rtl="0" algn="ctr">
              <a:spcBef>
                <a:spcPts val="0"/>
              </a:spcBef>
              <a:spcAft>
                <a:spcPts val="0"/>
              </a:spcAft>
              <a:buNone/>
            </a:pPr>
            <a:r>
              <a:t/>
            </a:r>
            <a:endParaRPr b="1" sz="2000">
              <a:solidFill>
                <a:schemeClr val="dk2"/>
              </a:solidFill>
              <a:latin typeface="Helvetica Neue"/>
              <a:ea typeface="Helvetica Neue"/>
              <a:cs typeface="Helvetica Neue"/>
              <a:sym typeface="Helvetica Neue"/>
            </a:endParaRPr>
          </a:p>
        </p:txBody>
      </p:sp>
      <p:sp>
        <p:nvSpPr>
          <p:cNvPr id="228" name="Google Shape;228;p28"/>
          <p:cNvSpPr txBox="1"/>
          <p:nvPr/>
        </p:nvSpPr>
        <p:spPr>
          <a:xfrm>
            <a:off x="2362200" y="4724400"/>
            <a:ext cx="56667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300">
                <a:solidFill>
                  <a:schemeClr val="dk2"/>
                </a:solidFill>
                <a:latin typeface="Helvetica Neue"/>
                <a:ea typeface="Helvetica Neue"/>
                <a:cs typeface="Helvetica Neue"/>
                <a:sym typeface="Helvetica Neue"/>
              </a:rPr>
              <a:t>User story: As a ____ , I will _____, so that ____</a:t>
            </a:r>
            <a:endParaRPr sz="1300">
              <a:solidFill>
                <a:srgbClr val="999999"/>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Back to the basics</a:t>
            </a:r>
            <a:endParaRPr/>
          </a:p>
        </p:txBody>
      </p:sp>
      <p:sp>
        <p:nvSpPr>
          <p:cNvPr id="234" name="Google Shape;234;p2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lnSpcReduction="20000"/>
          </a:bodyPr>
          <a:lstStyle/>
          <a:p>
            <a:pPr indent="-374650" lvl="0" marL="457200" rtl="0" algn="l">
              <a:lnSpc>
                <a:spcPct val="105000"/>
              </a:lnSpc>
              <a:spcBef>
                <a:spcPts val="0"/>
              </a:spcBef>
              <a:spcAft>
                <a:spcPts val="0"/>
              </a:spcAft>
              <a:buClr>
                <a:schemeClr val="lt1"/>
              </a:buClr>
              <a:buSzPts val="2300"/>
              <a:buChar char="●"/>
            </a:pPr>
            <a:r>
              <a:rPr b="1" lang="en-GB" sz="2300"/>
              <a:t> Set of practices </a:t>
            </a:r>
            <a:endParaRPr b="1" sz="2300"/>
          </a:p>
          <a:p>
            <a:pPr indent="-374650" lvl="1" marL="914400" rtl="0" algn="l">
              <a:lnSpc>
                <a:spcPct val="105000"/>
              </a:lnSpc>
              <a:spcBef>
                <a:spcPts val="0"/>
              </a:spcBef>
              <a:spcAft>
                <a:spcPts val="0"/>
              </a:spcAft>
              <a:buClr>
                <a:schemeClr val="lt1"/>
              </a:buClr>
              <a:buSzPts val="2300"/>
              <a:buChar char="○"/>
            </a:pPr>
            <a:r>
              <a:rPr i="1" lang="en-GB" sz="2300"/>
              <a:t>Mapping data assets</a:t>
            </a:r>
            <a:endParaRPr i="1" sz="2300"/>
          </a:p>
          <a:p>
            <a:pPr indent="-374650" lvl="1" marL="914400" rtl="0" algn="l">
              <a:lnSpc>
                <a:spcPct val="105000"/>
              </a:lnSpc>
              <a:spcBef>
                <a:spcPts val="0"/>
              </a:spcBef>
              <a:spcAft>
                <a:spcPts val="0"/>
              </a:spcAft>
              <a:buClr>
                <a:schemeClr val="lt1"/>
              </a:buClr>
              <a:buSzPts val="2300"/>
              <a:buChar char="○"/>
            </a:pPr>
            <a:r>
              <a:rPr b="1" i="1" lang="en-GB" sz="2300"/>
              <a:t>Data classification &amp; sharing</a:t>
            </a:r>
            <a:endParaRPr b="1" i="1" sz="2300"/>
          </a:p>
          <a:p>
            <a:pPr indent="-374650" lvl="1" marL="914400" rtl="0" algn="l">
              <a:lnSpc>
                <a:spcPct val="105000"/>
              </a:lnSpc>
              <a:spcBef>
                <a:spcPts val="0"/>
              </a:spcBef>
              <a:spcAft>
                <a:spcPts val="0"/>
              </a:spcAft>
              <a:buClr>
                <a:schemeClr val="lt1"/>
              </a:buClr>
              <a:buSzPts val="2300"/>
              <a:buChar char="○"/>
            </a:pPr>
            <a:r>
              <a:rPr b="1" i="1" lang="en-GB" sz="2300"/>
              <a:t>Risk assessment</a:t>
            </a:r>
            <a:endParaRPr b="1" i="1" sz="2300"/>
          </a:p>
          <a:p>
            <a:pPr indent="-374650" lvl="1" marL="914400" rtl="0" algn="l">
              <a:lnSpc>
                <a:spcPct val="105000"/>
              </a:lnSpc>
              <a:spcBef>
                <a:spcPts val="0"/>
              </a:spcBef>
              <a:spcAft>
                <a:spcPts val="0"/>
              </a:spcAft>
              <a:buClr>
                <a:schemeClr val="lt1"/>
              </a:buClr>
              <a:buSzPts val="2300"/>
              <a:buChar char="○"/>
            </a:pPr>
            <a:r>
              <a:rPr i="1" lang="en-GB" sz="2300"/>
              <a:t>Mitigating risks</a:t>
            </a:r>
            <a:endParaRPr i="1" sz="2300"/>
          </a:p>
          <a:p>
            <a:pPr indent="-406400" lvl="0" marL="457200" rtl="0" algn="l">
              <a:lnSpc>
                <a:spcPct val="105000"/>
              </a:lnSpc>
              <a:spcBef>
                <a:spcPts val="0"/>
              </a:spcBef>
              <a:spcAft>
                <a:spcPts val="0"/>
              </a:spcAft>
              <a:buClr>
                <a:schemeClr val="lt1"/>
              </a:buClr>
              <a:buSzPts val="2800"/>
              <a:buChar char="●"/>
            </a:pPr>
            <a:r>
              <a:rPr b="1" lang="en-GB" sz="2100"/>
              <a:t>Not about buying software</a:t>
            </a:r>
            <a:endParaRPr b="1" sz="2100"/>
          </a:p>
          <a:p>
            <a:pPr indent="-361950" lvl="0" marL="457200" rtl="0" algn="l">
              <a:lnSpc>
                <a:spcPct val="105000"/>
              </a:lnSpc>
              <a:spcBef>
                <a:spcPts val="0"/>
              </a:spcBef>
              <a:spcAft>
                <a:spcPts val="0"/>
              </a:spcAft>
              <a:buClr>
                <a:schemeClr val="lt1"/>
              </a:buClr>
              <a:buSzPts val="2100"/>
              <a:buChar char="●"/>
            </a:pPr>
            <a:r>
              <a:rPr b="1" lang="en-GB" sz="2100"/>
              <a:t>It’s protecting your most important assets “crown jewels”</a:t>
            </a:r>
            <a:endParaRPr b="1" sz="2100"/>
          </a:p>
          <a:p>
            <a:pPr indent="0" lvl="0" marL="0" rtl="0" algn="l">
              <a:spcBef>
                <a:spcPts val="1200"/>
              </a:spcBef>
              <a:spcAft>
                <a:spcPts val="1200"/>
              </a:spcAft>
              <a:buNone/>
            </a:pPr>
            <a:r>
              <a:t/>
            </a:r>
            <a:endParaRPr sz="2500"/>
          </a:p>
        </p:txBody>
      </p:sp>
      <p:sp>
        <p:nvSpPr>
          <p:cNvPr id="235" name="Google Shape;235;p2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t>Tips over Tools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0"/>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OTC 2025 - Data Classification </a:t>
            </a:r>
            <a:endParaRPr/>
          </a:p>
        </p:txBody>
      </p:sp>
      <p:sp>
        <p:nvSpPr>
          <p:cNvPr id="241" name="Google Shape;241;p30"/>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30200" lvl="0" marL="457200" rtl="0" algn="l">
              <a:lnSpc>
                <a:spcPct val="105000"/>
              </a:lnSpc>
              <a:spcBef>
                <a:spcPts val="0"/>
              </a:spcBef>
              <a:spcAft>
                <a:spcPts val="0"/>
              </a:spcAft>
              <a:buSzPts val="1600"/>
              <a:buChar char="●"/>
            </a:pPr>
            <a:r>
              <a:rPr b="1" lang="en-GB" sz="1600"/>
              <a:t>Discussion </a:t>
            </a:r>
            <a:endParaRPr b="1" sz="1600"/>
          </a:p>
          <a:p>
            <a:pPr indent="-330200" lvl="1" marL="914400" rtl="0" algn="l">
              <a:lnSpc>
                <a:spcPct val="100000"/>
              </a:lnSpc>
              <a:spcBef>
                <a:spcPts val="0"/>
              </a:spcBef>
              <a:spcAft>
                <a:spcPts val="0"/>
              </a:spcAft>
              <a:buSzPts val="1600"/>
              <a:buChar char="○"/>
            </a:pPr>
            <a:r>
              <a:rPr b="1" lang="en-GB" sz="1250">
                <a:solidFill>
                  <a:srgbClr val="DB4437"/>
                </a:solidFill>
                <a:latin typeface="Arial"/>
                <a:ea typeface="Arial"/>
                <a:cs typeface="Arial"/>
                <a:sym typeface="Arial"/>
              </a:rPr>
              <a:t>CONFIDENTIAL/SECRET</a:t>
            </a:r>
            <a:r>
              <a:rPr lang="en-GB" sz="1250">
                <a:solidFill>
                  <a:srgbClr val="64E572"/>
                </a:solidFill>
                <a:latin typeface="Arial"/>
                <a:ea typeface="Arial"/>
                <a:cs typeface="Arial"/>
                <a:sym typeface="Arial"/>
              </a:rPr>
              <a:t> </a:t>
            </a:r>
            <a:br>
              <a:rPr lang="en-GB" sz="1250">
                <a:solidFill>
                  <a:srgbClr val="64E572"/>
                </a:solidFill>
                <a:latin typeface="Arial"/>
                <a:ea typeface="Arial"/>
                <a:cs typeface="Arial"/>
                <a:sym typeface="Arial"/>
              </a:rPr>
            </a:br>
            <a:r>
              <a:rPr lang="en-GB" sz="1250">
                <a:latin typeface="Arial"/>
                <a:ea typeface="Arial"/>
                <a:cs typeface="Arial"/>
                <a:sym typeface="Arial"/>
              </a:rPr>
              <a:t>(</a:t>
            </a:r>
            <a:r>
              <a:rPr b="1" lang="en-GB" sz="1250">
                <a:latin typeface="Arial"/>
                <a:ea typeface="Arial"/>
                <a:cs typeface="Arial"/>
                <a:sym typeface="Arial"/>
              </a:rPr>
              <a:t>For recipients only-/no sharing, </a:t>
            </a:r>
            <a:r>
              <a:rPr b="1" lang="en-GB" sz="1250">
                <a:highlight>
                  <a:srgbClr val="FFFF00"/>
                </a:highlight>
                <a:latin typeface="Arial"/>
                <a:ea typeface="Arial"/>
                <a:cs typeface="Arial"/>
                <a:sym typeface="Arial"/>
              </a:rPr>
              <a:t>huge/devastating impact i</a:t>
            </a:r>
            <a:r>
              <a:rPr b="1" lang="en-GB" sz="1250">
                <a:latin typeface="Arial"/>
                <a:ea typeface="Arial"/>
                <a:cs typeface="Arial"/>
                <a:sym typeface="Arial"/>
              </a:rPr>
              <a:t>f leaked limited. May cause shutdown of org</a:t>
            </a:r>
            <a:r>
              <a:rPr lang="en-GB" sz="1250">
                <a:latin typeface="Arial"/>
                <a:ea typeface="Arial"/>
                <a:cs typeface="Arial"/>
                <a:sym typeface="Arial"/>
              </a:rPr>
              <a:t>)</a:t>
            </a:r>
            <a:endParaRPr sz="1250">
              <a:latin typeface="Arial"/>
              <a:ea typeface="Arial"/>
              <a:cs typeface="Arial"/>
              <a:sym typeface="Arial"/>
            </a:endParaRPr>
          </a:p>
          <a:p>
            <a:pPr indent="-330200" lvl="1" marL="914400" rtl="0" algn="l">
              <a:lnSpc>
                <a:spcPct val="100000"/>
              </a:lnSpc>
              <a:spcBef>
                <a:spcPts val="0"/>
              </a:spcBef>
              <a:spcAft>
                <a:spcPts val="0"/>
              </a:spcAft>
              <a:buSzPts val="1600"/>
              <a:buChar char="○"/>
            </a:pPr>
            <a:r>
              <a:rPr b="1" lang="en-GB" sz="1250">
                <a:solidFill>
                  <a:srgbClr val="FF9900"/>
                </a:solidFill>
                <a:latin typeface="Arial"/>
                <a:ea typeface="Arial"/>
                <a:cs typeface="Arial"/>
                <a:sym typeface="Arial"/>
              </a:rPr>
              <a:t>INTERNAL</a:t>
            </a:r>
            <a:r>
              <a:rPr lang="en-GB" sz="1250">
                <a:solidFill>
                  <a:srgbClr val="64E572"/>
                </a:solidFill>
                <a:latin typeface="Arial"/>
                <a:ea typeface="Arial"/>
                <a:cs typeface="Arial"/>
                <a:sym typeface="Arial"/>
              </a:rPr>
              <a:t> </a:t>
            </a:r>
            <a:br>
              <a:rPr lang="en-GB" sz="1250">
                <a:solidFill>
                  <a:srgbClr val="64E572"/>
                </a:solidFill>
                <a:latin typeface="Arial"/>
                <a:ea typeface="Arial"/>
                <a:cs typeface="Arial"/>
                <a:sym typeface="Arial"/>
              </a:rPr>
            </a:br>
            <a:r>
              <a:rPr b="1" lang="en-GB" sz="1250">
                <a:latin typeface="Arial"/>
                <a:ea typeface="Arial"/>
                <a:cs typeface="Arial"/>
                <a:sym typeface="Arial"/>
              </a:rPr>
              <a:t>(Limited  recipients &amp; sharing-For</a:t>
            </a:r>
            <a:r>
              <a:rPr lang="en-GB" sz="1250">
                <a:latin typeface="Arial"/>
                <a:ea typeface="Arial"/>
                <a:cs typeface="Arial"/>
                <a:sym typeface="Arial"/>
              </a:rPr>
              <a:t> </a:t>
            </a:r>
            <a:r>
              <a:rPr b="1" lang="en-GB" sz="1250">
                <a:latin typeface="Arial"/>
                <a:ea typeface="Arial"/>
                <a:cs typeface="Arial"/>
                <a:sym typeface="Arial"/>
              </a:rPr>
              <a:t>organisation, partners/collective</a:t>
            </a:r>
            <a:r>
              <a:rPr lang="en-GB" sz="1250">
                <a:latin typeface="Arial"/>
                <a:ea typeface="Arial"/>
                <a:cs typeface="Arial"/>
                <a:sym typeface="Arial"/>
              </a:rPr>
              <a:t> use only, </a:t>
            </a:r>
            <a:r>
              <a:rPr lang="en-GB" sz="1250">
                <a:highlight>
                  <a:srgbClr val="FFFF00"/>
                </a:highlight>
                <a:latin typeface="Arial"/>
                <a:ea typeface="Arial"/>
                <a:cs typeface="Arial"/>
                <a:sym typeface="Arial"/>
              </a:rPr>
              <a:t>large  impact if leaked</a:t>
            </a:r>
            <a:r>
              <a:rPr lang="en-GB" sz="1250">
                <a:latin typeface="Arial"/>
                <a:ea typeface="Arial"/>
                <a:cs typeface="Arial"/>
                <a:sym typeface="Arial"/>
              </a:rPr>
              <a:t> - limited/segment your sharing. </a:t>
            </a:r>
            <a:r>
              <a:rPr lang="en-GB" sz="1250">
                <a:highlight>
                  <a:srgbClr val="FFFF00"/>
                </a:highlight>
                <a:latin typeface="Arial"/>
                <a:ea typeface="Arial"/>
                <a:cs typeface="Arial"/>
                <a:sym typeface="Arial"/>
              </a:rPr>
              <a:t>May affect critical activities</a:t>
            </a:r>
            <a:r>
              <a:rPr lang="en-GB" sz="1250">
                <a:latin typeface="Arial"/>
                <a:ea typeface="Arial"/>
                <a:cs typeface="Arial"/>
                <a:sym typeface="Arial"/>
              </a:rPr>
              <a:t>)</a:t>
            </a:r>
            <a:endParaRPr sz="1250">
              <a:latin typeface="Arial"/>
              <a:ea typeface="Arial"/>
              <a:cs typeface="Arial"/>
              <a:sym typeface="Arial"/>
            </a:endParaRPr>
          </a:p>
          <a:p>
            <a:pPr indent="-330200" lvl="1" marL="914400" rtl="0" algn="l">
              <a:lnSpc>
                <a:spcPct val="100000"/>
              </a:lnSpc>
              <a:spcBef>
                <a:spcPts val="0"/>
              </a:spcBef>
              <a:spcAft>
                <a:spcPts val="0"/>
              </a:spcAft>
              <a:buSzPts val="1600"/>
              <a:buChar char="○"/>
            </a:pPr>
            <a:r>
              <a:rPr b="1" lang="en-GB" sz="1250">
                <a:solidFill>
                  <a:srgbClr val="6AA84F"/>
                </a:solidFill>
                <a:highlight>
                  <a:srgbClr val="FFFFFF"/>
                </a:highlight>
                <a:latin typeface="Arial"/>
                <a:ea typeface="Arial"/>
                <a:cs typeface="Arial"/>
                <a:sym typeface="Arial"/>
              </a:rPr>
              <a:t>PRIVATE</a:t>
            </a:r>
            <a:r>
              <a:rPr lang="en-GB" sz="1250">
                <a:solidFill>
                  <a:srgbClr val="64E572"/>
                </a:solidFill>
                <a:latin typeface="Arial"/>
                <a:ea typeface="Arial"/>
                <a:cs typeface="Arial"/>
                <a:sym typeface="Arial"/>
              </a:rPr>
              <a:t> </a:t>
            </a:r>
            <a:br>
              <a:rPr lang="en-GB" sz="1250">
                <a:solidFill>
                  <a:srgbClr val="D1D2D3"/>
                </a:solidFill>
                <a:latin typeface="Arial"/>
                <a:ea typeface="Arial"/>
                <a:cs typeface="Arial"/>
                <a:sym typeface="Arial"/>
              </a:rPr>
            </a:br>
            <a:r>
              <a:rPr b="1" lang="en-GB" sz="1250">
                <a:latin typeface="Arial"/>
                <a:ea typeface="Arial"/>
                <a:cs typeface="Arial"/>
                <a:sym typeface="Arial"/>
              </a:rPr>
              <a:t>(Limited recipients &amp; sharing or individuals, organisation, partners &amp; their community only</a:t>
            </a:r>
            <a:r>
              <a:rPr lang="en-GB" sz="1250">
                <a:solidFill>
                  <a:srgbClr val="212529"/>
                </a:solidFill>
                <a:latin typeface="Arial"/>
                <a:ea typeface="Arial"/>
                <a:cs typeface="Arial"/>
                <a:sym typeface="Arial"/>
              </a:rPr>
              <a:t>.</a:t>
            </a:r>
            <a:r>
              <a:rPr lang="en-GB" sz="1250">
                <a:solidFill>
                  <a:srgbClr val="212529"/>
                </a:solidFill>
                <a:latin typeface="Arial"/>
                <a:ea typeface="Arial"/>
                <a:cs typeface="Arial"/>
                <a:sym typeface="Arial"/>
              </a:rPr>
              <a:t> </a:t>
            </a:r>
            <a:r>
              <a:rPr lang="en-GB" sz="1250">
                <a:solidFill>
                  <a:srgbClr val="212529"/>
                </a:solidFill>
                <a:highlight>
                  <a:srgbClr val="FFFF00"/>
                </a:highlight>
                <a:latin typeface="Arial"/>
                <a:ea typeface="Arial"/>
                <a:cs typeface="Arial"/>
                <a:sym typeface="Arial"/>
              </a:rPr>
              <a:t>Some impact if leaked/shared. Things still go on but not as badly affected till org failure</a:t>
            </a:r>
            <a:r>
              <a:rPr lang="en-GB" sz="1250">
                <a:solidFill>
                  <a:srgbClr val="212529"/>
                </a:solidFill>
                <a:latin typeface="Arial"/>
                <a:ea typeface="Arial"/>
                <a:cs typeface="Arial"/>
                <a:sym typeface="Arial"/>
              </a:rPr>
              <a:t>)</a:t>
            </a:r>
            <a:endParaRPr sz="1250">
              <a:solidFill>
                <a:srgbClr val="212529"/>
              </a:solidFill>
              <a:latin typeface="Arial"/>
              <a:ea typeface="Arial"/>
              <a:cs typeface="Arial"/>
              <a:sym typeface="Arial"/>
            </a:endParaRPr>
          </a:p>
          <a:p>
            <a:pPr indent="-330200" lvl="1" marL="914400" rtl="0" algn="l">
              <a:lnSpc>
                <a:spcPct val="100000"/>
              </a:lnSpc>
              <a:spcBef>
                <a:spcPts val="0"/>
              </a:spcBef>
              <a:spcAft>
                <a:spcPts val="0"/>
              </a:spcAft>
              <a:buSzPts val="1600"/>
              <a:buChar char="○"/>
            </a:pPr>
            <a:r>
              <a:rPr lang="en-GB" sz="1250">
                <a:solidFill>
                  <a:schemeClr val="lt1"/>
                </a:solidFill>
                <a:highlight>
                  <a:srgbClr val="999999"/>
                </a:highlight>
                <a:latin typeface="Arial"/>
                <a:ea typeface="Arial"/>
                <a:cs typeface="Arial"/>
                <a:sym typeface="Arial"/>
              </a:rPr>
              <a:t>PUBLIC</a:t>
            </a:r>
            <a:r>
              <a:rPr lang="en-GB" sz="1250">
                <a:solidFill>
                  <a:srgbClr val="64E572"/>
                </a:solidFill>
                <a:latin typeface="Arial"/>
                <a:ea typeface="Arial"/>
                <a:cs typeface="Arial"/>
                <a:sym typeface="Arial"/>
              </a:rPr>
              <a:t> </a:t>
            </a:r>
            <a:br>
              <a:rPr lang="en-GB" sz="1250">
                <a:solidFill>
                  <a:srgbClr val="D1D2D3"/>
                </a:solidFill>
                <a:latin typeface="Arial"/>
                <a:ea typeface="Arial"/>
                <a:cs typeface="Arial"/>
                <a:sym typeface="Arial"/>
              </a:rPr>
            </a:br>
            <a:r>
              <a:rPr lang="en-GB" sz="1250">
                <a:latin typeface="Arial"/>
                <a:ea typeface="Arial"/>
                <a:cs typeface="Arial"/>
                <a:sym typeface="Arial"/>
              </a:rPr>
              <a:t>No Limits. Is available on website</a:t>
            </a:r>
            <a:endParaRPr sz="1250">
              <a:solidFill>
                <a:srgbClr val="212529"/>
              </a:solidFill>
              <a:latin typeface="Arial"/>
              <a:ea typeface="Arial"/>
              <a:cs typeface="Arial"/>
              <a:sym typeface="Arial"/>
            </a:endParaRPr>
          </a:p>
          <a:p>
            <a:pPr indent="0" lvl="0" marL="0" rtl="0" algn="l">
              <a:lnSpc>
                <a:spcPct val="105000"/>
              </a:lnSpc>
              <a:spcBef>
                <a:spcPts val="0"/>
              </a:spcBef>
              <a:spcAft>
                <a:spcPts val="1200"/>
              </a:spcAft>
              <a:buNone/>
            </a:pPr>
            <a:r>
              <a:t/>
            </a:r>
            <a:endParaRPr b="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1"/>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Tips over tools</a:t>
            </a:r>
            <a:r>
              <a:rPr lang="en-GB">
                <a:solidFill>
                  <a:schemeClr val="accent1"/>
                </a:solidFill>
              </a:rPr>
              <a:t>? </a:t>
            </a:r>
            <a:endParaRPr/>
          </a:p>
        </p:txBody>
      </p:sp>
      <p:sp>
        <p:nvSpPr>
          <p:cNvPr id="247" name="Google Shape;247;p31"/>
          <p:cNvSpPr txBox="1"/>
          <p:nvPr>
            <p:ph idx="1" type="body"/>
          </p:nvPr>
        </p:nvSpPr>
        <p:spPr>
          <a:xfrm>
            <a:off x="2410105" y="1290976"/>
            <a:ext cx="3786600" cy="11853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1200"/>
              </a:spcAft>
              <a:buNone/>
            </a:pPr>
            <a:r>
              <a:rPr lang="en-GB" sz="5200"/>
              <a:t>Imagine - AI?</a:t>
            </a:r>
            <a:endParaRPr sz="5200"/>
          </a:p>
        </p:txBody>
      </p:sp>
      <p:sp>
        <p:nvSpPr>
          <p:cNvPr id="248" name="Google Shape;248;p31"/>
          <p:cNvSpPr txBox="1"/>
          <p:nvPr>
            <p:ph idx="1" type="body"/>
          </p:nvPr>
        </p:nvSpPr>
        <p:spPr>
          <a:xfrm>
            <a:off x="2410105" y="2205376"/>
            <a:ext cx="3786600" cy="1185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sz="5200"/>
              <a:t>a</a:t>
            </a:r>
            <a:r>
              <a:rPr lang="en-GB" sz="5200"/>
              <a:t>ccess to:</a:t>
            </a:r>
            <a:endParaRPr sz="5200"/>
          </a:p>
        </p:txBody>
      </p:sp>
      <p:sp>
        <p:nvSpPr>
          <p:cNvPr id="249" name="Google Shape;249;p31"/>
          <p:cNvSpPr txBox="1"/>
          <p:nvPr>
            <p:ph idx="1" type="body"/>
          </p:nvPr>
        </p:nvSpPr>
        <p:spPr>
          <a:xfrm>
            <a:off x="2410098" y="2981225"/>
            <a:ext cx="5298000" cy="11853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n-GB" sz="2500"/>
              <a:t>Donor List &amp; Contacts</a:t>
            </a:r>
            <a:endParaRPr sz="2500"/>
          </a:p>
          <a:p>
            <a:pPr indent="-387350" lvl="0" marL="457200" rtl="0" algn="l">
              <a:spcBef>
                <a:spcPts val="0"/>
              </a:spcBef>
              <a:spcAft>
                <a:spcPts val="0"/>
              </a:spcAft>
              <a:buSzPts val="2500"/>
              <a:buChar char="-"/>
            </a:pPr>
            <a:r>
              <a:rPr lang="en-GB" sz="2500"/>
              <a:t>Project Docs (proposals, comms)</a:t>
            </a:r>
            <a:endParaRPr sz="2500"/>
          </a:p>
          <a:p>
            <a:pPr indent="-387350" lvl="0" marL="457200" rtl="0" algn="l">
              <a:spcBef>
                <a:spcPts val="0"/>
              </a:spcBef>
              <a:spcAft>
                <a:spcPts val="0"/>
              </a:spcAft>
              <a:buSzPts val="2500"/>
              <a:buChar char="-"/>
            </a:pPr>
            <a:r>
              <a:rPr lang="en-GB" sz="2500"/>
              <a:t>Research &amp; Reports</a:t>
            </a:r>
            <a:endParaRPr sz="2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4"/>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Who? User Personas</a:t>
            </a:r>
            <a:endParaRPr/>
          </a:p>
        </p:txBody>
      </p:sp>
      <p:sp>
        <p:nvSpPr>
          <p:cNvPr id="83" name="Google Shape;83;p14"/>
          <p:cNvSpPr txBox="1"/>
          <p:nvPr/>
        </p:nvSpPr>
        <p:spPr>
          <a:xfrm>
            <a:off x="2985425" y="2313775"/>
            <a:ext cx="969300" cy="49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chemeClr val="dk2"/>
                </a:solidFill>
                <a:latin typeface="Helvetica Neue"/>
                <a:ea typeface="Helvetica Neue"/>
                <a:cs typeface="Helvetica Neue"/>
                <a:sym typeface="Helvetica Neue"/>
              </a:rPr>
              <a:t>Data Analysts / </a:t>
            </a:r>
            <a:br>
              <a:rPr b="1" lang="en-GB" sz="1000">
                <a:solidFill>
                  <a:schemeClr val="dk2"/>
                </a:solidFill>
                <a:latin typeface="Helvetica Neue"/>
                <a:ea typeface="Helvetica Neue"/>
                <a:cs typeface="Helvetica Neue"/>
                <a:sym typeface="Helvetica Neue"/>
              </a:rPr>
            </a:br>
            <a:r>
              <a:rPr b="1" lang="en-GB" sz="1000">
                <a:latin typeface="Helvetica Neue"/>
                <a:ea typeface="Helvetica Neue"/>
                <a:cs typeface="Helvetica Neue"/>
                <a:sym typeface="Helvetica Neue"/>
              </a:rPr>
              <a:t>Researchers</a:t>
            </a:r>
            <a:endParaRPr b="1" sz="1000">
              <a:solidFill>
                <a:srgbClr val="999999"/>
              </a:solidFill>
              <a:latin typeface="Helvetica Neue"/>
              <a:ea typeface="Helvetica Neue"/>
              <a:cs typeface="Helvetica Neue"/>
              <a:sym typeface="Helvetica Neue"/>
            </a:endParaRPr>
          </a:p>
        </p:txBody>
      </p:sp>
      <p:pic>
        <p:nvPicPr>
          <p:cNvPr id="84" name="Google Shape;84;p14"/>
          <p:cNvPicPr preferRelativeResize="0"/>
          <p:nvPr/>
        </p:nvPicPr>
        <p:blipFill>
          <a:blip r:embed="rId3">
            <a:alphaModFix/>
          </a:blip>
          <a:stretch>
            <a:fillRect/>
          </a:stretch>
        </p:blipFill>
        <p:spPr>
          <a:xfrm>
            <a:off x="2820575" y="1663750"/>
            <a:ext cx="650875" cy="650900"/>
          </a:xfrm>
          <a:prstGeom prst="rect">
            <a:avLst/>
          </a:prstGeom>
          <a:noFill/>
          <a:ln>
            <a:noFill/>
          </a:ln>
        </p:spPr>
      </p:pic>
      <p:pic>
        <p:nvPicPr>
          <p:cNvPr id="85" name="Google Shape;85;p14"/>
          <p:cNvPicPr preferRelativeResize="0"/>
          <p:nvPr/>
        </p:nvPicPr>
        <p:blipFill>
          <a:blip r:embed="rId4">
            <a:alphaModFix/>
          </a:blip>
          <a:stretch>
            <a:fillRect/>
          </a:stretch>
        </p:blipFill>
        <p:spPr>
          <a:xfrm>
            <a:off x="3517175" y="1688000"/>
            <a:ext cx="602400" cy="602400"/>
          </a:xfrm>
          <a:prstGeom prst="rect">
            <a:avLst/>
          </a:prstGeom>
          <a:noFill/>
          <a:ln>
            <a:noFill/>
          </a:ln>
        </p:spPr>
      </p:pic>
      <p:sp>
        <p:nvSpPr>
          <p:cNvPr id="86" name="Google Shape;86;p14"/>
          <p:cNvSpPr txBox="1"/>
          <p:nvPr/>
        </p:nvSpPr>
        <p:spPr>
          <a:xfrm>
            <a:off x="6588850" y="2286950"/>
            <a:ext cx="1821000" cy="49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latin typeface="Helvetica Neue"/>
                <a:ea typeface="Helvetica Neue"/>
                <a:cs typeface="Helvetica Neue"/>
                <a:sym typeface="Helvetica Neue"/>
              </a:rPr>
              <a:t>Civil Society Activists</a:t>
            </a:r>
            <a:endParaRPr b="1" sz="1000">
              <a:solidFill>
                <a:srgbClr val="999999"/>
              </a:solidFill>
              <a:latin typeface="Helvetica Neue"/>
              <a:ea typeface="Helvetica Neue"/>
              <a:cs typeface="Helvetica Neue"/>
              <a:sym typeface="Helvetica Neue"/>
            </a:endParaRPr>
          </a:p>
        </p:txBody>
      </p:sp>
      <p:pic>
        <p:nvPicPr>
          <p:cNvPr id="87" name="Google Shape;87;p14"/>
          <p:cNvPicPr preferRelativeResize="0"/>
          <p:nvPr/>
        </p:nvPicPr>
        <p:blipFill>
          <a:blip r:embed="rId3">
            <a:alphaModFix/>
          </a:blip>
          <a:stretch>
            <a:fillRect/>
          </a:stretch>
        </p:blipFill>
        <p:spPr>
          <a:xfrm>
            <a:off x="4911550" y="1688000"/>
            <a:ext cx="650875" cy="650900"/>
          </a:xfrm>
          <a:prstGeom prst="rect">
            <a:avLst/>
          </a:prstGeom>
          <a:noFill/>
          <a:ln>
            <a:noFill/>
          </a:ln>
        </p:spPr>
      </p:pic>
      <p:sp>
        <p:nvSpPr>
          <p:cNvPr id="88" name="Google Shape;88;p14"/>
          <p:cNvSpPr txBox="1"/>
          <p:nvPr/>
        </p:nvSpPr>
        <p:spPr>
          <a:xfrm>
            <a:off x="4998413" y="2338900"/>
            <a:ext cx="969300" cy="49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latin typeface="Helvetica Neue"/>
                <a:ea typeface="Helvetica Neue"/>
                <a:cs typeface="Helvetica Neue"/>
                <a:sym typeface="Helvetica Neue"/>
              </a:rPr>
              <a:t>Journalist /</a:t>
            </a:r>
            <a:br>
              <a:rPr b="1" lang="en-GB" sz="1000">
                <a:latin typeface="Helvetica Neue"/>
                <a:ea typeface="Helvetica Neue"/>
                <a:cs typeface="Helvetica Neue"/>
                <a:sym typeface="Helvetica Neue"/>
              </a:rPr>
            </a:br>
            <a:r>
              <a:rPr b="1" lang="en-GB" sz="1000">
                <a:latin typeface="Helvetica Neue"/>
                <a:ea typeface="Helvetica Neue"/>
                <a:cs typeface="Helvetica Neue"/>
                <a:sym typeface="Helvetica Neue"/>
              </a:rPr>
              <a:t>Editor</a:t>
            </a:r>
            <a:endParaRPr b="1" sz="1000">
              <a:latin typeface="Helvetica Neue"/>
              <a:ea typeface="Helvetica Neue"/>
              <a:cs typeface="Helvetica Neue"/>
              <a:sym typeface="Helvetica Neue"/>
            </a:endParaRPr>
          </a:p>
          <a:p>
            <a:pPr indent="0" lvl="0" marL="0" rtl="0" algn="l">
              <a:spcBef>
                <a:spcPts val="0"/>
              </a:spcBef>
              <a:spcAft>
                <a:spcPts val="0"/>
              </a:spcAft>
              <a:buNone/>
            </a:pPr>
            <a:r>
              <a:t/>
            </a:r>
            <a:endParaRPr b="1" sz="1000">
              <a:latin typeface="Helvetica Neue"/>
              <a:ea typeface="Helvetica Neue"/>
              <a:cs typeface="Helvetica Neue"/>
              <a:sym typeface="Helvetica Neue"/>
            </a:endParaRPr>
          </a:p>
        </p:txBody>
      </p:sp>
      <p:pic>
        <p:nvPicPr>
          <p:cNvPr id="89" name="Google Shape;89;p14"/>
          <p:cNvPicPr preferRelativeResize="0"/>
          <p:nvPr/>
        </p:nvPicPr>
        <p:blipFill>
          <a:blip r:embed="rId4">
            <a:alphaModFix/>
          </a:blip>
          <a:stretch>
            <a:fillRect/>
          </a:stretch>
        </p:blipFill>
        <p:spPr>
          <a:xfrm>
            <a:off x="5608150" y="1712250"/>
            <a:ext cx="602400" cy="602400"/>
          </a:xfrm>
          <a:prstGeom prst="rect">
            <a:avLst/>
          </a:prstGeom>
          <a:noFill/>
          <a:ln>
            <a:noFill/>
          </a:ln>
        </p:spPr>
      </p:pic>
      <p:pic>
        <p:nvPicPr>
          <p:cNvPr id="90" name="Google Shape;90;p14"/>
          <p:cNvPicPr preferRelativeResize="0"/>
          <p:nvPr/>
        </p:nvPicPr>
        <p:blipFill>
          <a:blip r:embed="rId3">
            <a:alphaModFix/>
          </a:blip>
          <a:stretch>
            <a:fillRect/>
          </a:stretch>
        </p:blipFill>
        <p:spPr>
          <a:xfrm>
            <a:off x="6790850" y="1712250"/>
            <a:ext cx="650875" cy="650900"/>
          </a:xfrm>
          <a:prstGeom prst="rect">
            <a:avLst/>
          </a:prstGeom>
          <a:noFill/>
          <a:ln>
            <a:noFill/>
          </a:ln>
        </p:spPr>
      </p:pic>
      <p:pic>
        <p:nvPicPr>
          <p:cNvPr id="91" name="Google Shape;91;p14"/>
          <p:cNvPicPr preferRelativeResize="0"/>
          <p:nvPr/>
        </p:nvPicPr>
        <p:blipFill>
          <a:blip r:embed="rId4">
            <a:alphaModFix/>
          </a:blip>
          <a:stretch>
            <a:fillRect/>
          </a:stretch>
        </p:blipFill>
        <p:spPr>
          <a:xfrm>
            <a:off x="7487450" y="1736500"/>
            <a:ext cx="602400" cy="602400"/>
          </a:xfrm>
          <a:prstGeom prst="rect">
            <a:avLst/>
          </a:prstGeom>
          <a:noFill/>
          <a:ln>
            <a:noFill/>
          </a:ln>
        </p:spPr>
      </p:pic>
      <p:sp>
        <p:nvSpPr>
          <p:cNvPr id="92" name="Google Shape;92;p14"/>
          <p:cNvSpPr txBox="1"/>
          <p:nvPr/>
        </p:nvSpPr>
        <p:spPr>
          <a:xfrm>
            <a:off x="2583125" y="3608575"/>
            <a:ext cx="1821000" cy="49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rgbClr val="9E9E9E"/>
                </a:solidFill>
                <a:latin typeface="Helvetica Neue"/>
                <a:ea typeface="Helvetica Neue"/>
                <a:cs typeface="Helvetica Neue"/>
                <a:sym typeface="Helvetica Neue"/>
              </a:rPr>
              <a:t>Legal Experts /</a:t>
            </a:r>
            <a:br>
              <a:rPr b="1" lang="en-GB" sz="1000">
                <a:solidFill>
                  <a:srgbClr val="9E9E9E"/>
                </a:solidFill>
                <a:latin typeface="Helvetica Neue"/>
                <a:ea typeface="Helvetica Neue"/>
                <a:cs typeface="Helvetica Neue"/>
                <a:sym typeface="Helvetica Neue"/>
              </a:rPr>
            </a:br>
            <a:r>
              <a:rPr b="1" lang="en-GB" sz="1000">
                <a:solidFill>
                  <a:srgbClr val="9E9E9E"/>
                </a:solidFill>
                <a:latin typeface="Helvetica Neue"/>
                <a:ea typeface="Helvetica Neue"/>
                <a:cs typeface="Helvetica Neue"/>
                <a:sym typeface="Helvetica Neue"/>
              </a:rPr>
              <a:t>Lawyers</a:t>
            </a:r>
            <a:endParaRPr b="1" sz="1000">
              <a:solidFill>
                <a:srgbClr val="9E9E9E"/>
              </a:solidFill>
              <a:latin typeface="Helvetica Neue"/>
              <a:ea typeface="Helvetica Neue"/>
              <a:cs typeface="Helvetica Neue"/>
              <a:sym typeface="Helvetica Neue"/>
            </a:endParaRPr>
          </a:p>
        </p:txBody>
      </p:sp>
      <p:pic>
        <p:nvPicPr>
          <p:cNvPr id="93" name="Google Shape;93;p14"/>
          <p:cNvPicPr preferRelativeResize="0"/>
          <p:nvPr/>
        </p:nvPicPr>
        <p:blipFill>
          <a:blip r:embed="rId3">
            <a:alphaModFix/>
          </a:blip>
          <a:stretch>
            <a:fillRect/>
          </a:stretch>
        </p:blipFill>
        <p:spPr>
          <a:xfrm>
            <a:off x="2785125" y="3033875"/>
            <a:ext cx="650875" cy="650900"/>
          </a:xfrm>
          <a:prstGeom prst="rect">
            <a:avLst/>
          </a:prstGeom>
          <a:noFill/>
          <a:ln>
            <a:noFill/>
          </a:ln>
        </p:spPr>
      </p:pic>
      <p:pic>
        <p:nvPicPr>
          <p:cNvPr id="94" name="Google Shape;94;p14"/>
          <p:cNvPicPr preferRelativeResize="0"/>
          <p:nvPr/>
        </p:nvPicPr>
        <p:blipFill>
          <a:blip r:embed="rId4">
            <a:alphaModFix/>
          </a:blip>
          <a:stretch>
            <a:fillRect/>
          </a:stretch>
        </p:blipFill>
        <p:spPr>
          <a:xfrm>
            <a:off x="3481725" y="3058125"/>
            <a:ext cx="602400" cy="602400"/>
          </a:xfrm>
          <a:prstGeom prst="rect">
            <a:avLst/>
          </a:prstGeom>
          <a:noFill/>
          <a:ln>
            <a:noFill/>
          </a:ln>
        </p:spPr>
      </p:pic>
      <p:sp>
        <p:nvSpPr>
          <p:cNvPr id="95" name="Google Shape;95;p14"/>
          <p:cNvSpPr txBox="1"/>
          <p:nvPr/>
        </p:nvSpPr>
        <p:spPr>
          <a:xfrm>
            <a:off x="4672325" y="3612325"/>
            <a:ext cx="1821000" cy="49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latin typeface="Helvetica Neue"/>
                <a:ea typeface="Helvetica Neue"/>
                <a:cs typeface="Helvetica Neue"/>
                <a:sym typeface="Helvetica Neue"/>
              </a:rPr>
              <a:t>Social Media</a:t>
            </a:r>
            <a:endParaRPr b="1" sz="1000">
              <a:latin typeface="Helvetica Neue"/>
              <a:ea typeface="Helvetica Neue"/>
              <a:cs typeface="Helvetica Neue"/>
              <a:sym typeface="Helvetica Neue"/>
            </a:endParaRPr>
          </a:p>
          <a:p>
            <a:pPr indent="0" lvl="0" marL="0" rtl="0" algn="ctr">
              <a:spcBef>
                <a:spcPts val="0"/>
              </a:spcBef>
              <a:spcAft>
                <a:spcPts val="0"/>
              </a:spcAft>
              <a:buNone/>
            </a:pPr>
            <a:r>
              <a:rPr b="1" lang="en-GB" sz="1000">
                <a:latin typeface="Helvetica Neue"/>
                <a:ea typeface="Helvetica Neue"/>
                <a:cs typeface="Helvetica Neue"/>
                <a:sym typeface="Helvetica Neue"/>
              </a:rPr>
              <a:t>Influencers</a:t>
            </a:r>
            <a:endParaRPr b="1" sz="1000">
              <a:solidFill>
                <a:srgbClr val="999999"/>
              </a:solidFill>
              <a:latin typeface="Helvetica Neue"/>
              <a:ea typeface="Helvetica Neue"/>
              <a:cs typeface="Helvetica Neue"/>
              <a:sym typeface="Helvetica Neue"/>
            </a:endParaRPr>
          </a:p>
        </p:txBody>
      </p:sp>
      <p:pic>
        <p:nvPicPr>
          <p:cNvPr id="96" name="Google Shape;96;p14"/>
          <p:cNvPicPr preferRelativeResize="0"/>
          <p:nvPr/>
        </p:nvPicPr>
        <p:blipFill>
          <a:blip r:embed="rId3">
            <a:alphaModFix/>
          </a:blip>
          <a:stretch>
            <a:fillRect/>
          </a:stretch>
        </p:blipFill>
        <p:spPr>
          <a:xfrm>
            <a:off x="4874325" y="3037625"/>
            <a:ext cx="650875" cy="650900"/>
          </a:xfrm>
          <a:prstGeom prst="rect">
            <a:avLst/>
          </a:prstGeom>
          <a:noFill/>
          <a:ln>
            <a:noFill/>
          </a:ln>
        </p:spPr>
      </p:pic>
      <p:pic>
        <p:nvPicPr>
          <p:cNvPr id="97" name="Google Shape;97;p14"/>
          <p:cNvPicPr preferRelativeResize="0"/>
          <p:nvPr/>
        </p:nvPicPr>
        <p:blipFill>
          <a:blip r:embed="rId4">
            <a:alphaModFix/>
          </a:blip>
          <a:stretch>
            <a:fillRect/>
          </a:stretch>
        </p:blipFill>
        <p:spPr>
          <a:xfrm>
            <a:off x="5570925" y="3061875"/>
            <a:ext cx="602400" cy="602400"/>
          </a:xfrm>
          <a:prstGeom prst="rect">
            <a:avLst/>
          </a:prstGeom>
          <a:noFill/>
          <a:ln>
            <a:noFill/>
          </a:ln>
        </p:spPr>
      </p:pic>
      <p:sp>
        <p:nvSpPr>
          <p:cNvPr id="98" name="Google Shape;98;p14"/>
          <p:cNvSpPr txBox="1"/>
          <p:nvPr/>
        </p:nvSpPr>
        <p:spPr>
          <a:xfrm>
            <a:off x="6653525" y="3612325"/>
            <a:ext cx="1821000" cy="49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solidFill>
                  <a:srgbClr val="CCCCCC"/>
                </a:solidFill>
                <a:latin typeface="Helvetica Neue"/>
                <a:ea typeface="Helvetica Neue"/>
                <a:cs typeface="Helvetica Neue"/>
                <a:sym typeface="Helvetica Neue"/>
              </a:rPr>
              <a:t>Human Rights</a:t>
            </a:r>
            <a:br>
              <a:rPr b="1" lang="en-GB" sz="1000">
                <a:solidFill>
                  <a:srgbClr val="CCCCCC"/>
                </a:solidFill>
                <a:latin typeface="Helvetica Neue"/>
                <a:ea typeface="Helvetica Neue"/>
                <a:cs typeface="Helvetica Neue"/>
                <a:sym typeface="Helvetica Neue"/>
              </a:rPr>
            </a:br>
            <a:r>
              <a:rPr b="1" lang="en-GB" sz="1000">
                <a:solidFill>
                  <a:srgbClr val="CCCCCC"/>
                </a:solidFill>
                <a:latin typeface="Helvetica Neue"/>
                <a:ea typeface="Helvetica Neue"/>
                <a:cs typeface="Helvetica Neue"/>
                <a:sym typeface="Helvetica Neue"/>
              </a:rPr>
              <a:t>Victims</a:t>
            </a:r>
            <a:endParaRPr b="1" sz="1000">
              <a:solidFill>
                <a:srgbClr val="CCCCCC"/>
              </a:solidFill>
              <a:latin typeface="Helvetica Neue"/>
              <a:ea typeface="Helvetica Neue"/>
              <a:cs typeface="Helvetica Neue"/>
              <a:sym typeface="Helvetica Neue"/>
            </a:endParaRPr>
          </a:p>
        </p:txBody>
      </p:sp>
      <p:pic>
        <p:nvPicPr>
          <p:cNvPr id="99" name="Google Shape;99;p14"/>
          <p:cNvPicPr preferRelativeResize="0"/>
          <p:nvPr/>
        </p:nvPicPr>
        <p:blipFill>
          <a:blip r:embed="rId3">
            <a:alphaModFix/>
          </a:blip>
          <a:stretch>
            <a:fillRect/>
          </a:stretch>
        </p:blipFill>
        <p:spPr>
          <a:xfrm>
            <a:off x="6855525" y="3037625"/>
            <a:ext cx="650875" cy="650900"/>
          </a:xfrm>
          <a:prstGeom prst="rect">
            <a:avLst/>
          </a:prstGeom>
          <a:noFill/>
          <a:ln>
            <a:noFill/>
          </a:ln>
        </p:spPr>
      </p:pic>
      <p:pic>
        <p:nvPicPr>
          <p:cNvPr id="100" name="Google Shape;100;p14"/>
          <p:cNvPicPr preferRelativeResize="0"/>
          <p:nvPr/>
        </p:nvPicPr>
        <p:blipFill>
          <a:blip r:embed="rId4">
            <a:alphaModFix/>
          </a:blip>
          <a:stretch>
            <a:fillRect/>
          </a:stretch>
        </p:blipFill>
        <p:spPr>
          <a:xfrm>
            <a:off x="7552125" y="3061875"/>
            <a:ext cx="602400" cy="602400"/>
          </a:xfrm>
          <a:prstGeom prst="rect">
            <a:avLst/>
          </a:prstGeom>
          <a:noFill/>
          <a:ln>
            <a:noFill/>
          </a:ln>
        </p:spPr>
      </p:pic>
      <p:sp>
        <p:nvSpPr>
          <p:cNvPr id="101" name="Google Shape;101;p14"/>
          <p:cNvSpPr txBox="1"/>
          <p:nvPr/>
        </p:nvSpPr>
        <p:spPr>
          <a:xfrm>
            <a:off x="2743200" y="4343400"/>
            <a:ext cx="56667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300">
                <a:solidFill>
                  <a:schemeClr val="dk2"/>
                </a:solidFill>
                <a:latin typeface="Helvetica Neue"/>
                <a:ea typeface="Helvetica Neue"/>
                <a:cs typeface="Helvetica Neue"/>
                <a:sym typeface="Helvetica Neue"/>
              </a:rPr>
              <a:t>User story: As a ____ , I will _____, so that ____</a:t>
            </a:r>
            <a:endParaRPr sz="1300">
              <a:solidFill>
                <a:srgbClr val="999999"/>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2"/>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000">
                <a:solidFill>
                  <a:schemeClr val="accent1"/>
                </a:solidFill>
              </a:rPr>
              <a:t>Tips over tools? AI  (Mitigate! Change settings) </a:t>
            </a:r>
            <a:endParaRPr sz="2000"/>
          </a:p>
        </p:txBody>
      </p:sp>
      <p:pic>
        <p:nvPicPr>
          <p:cNvPr id="255" name="Google Shape;255;p32"/>
          <p:cNvPicPr preferRelativeResize="0"/>
          <p:nvPr/>
        </p:nvPicPr>
        <p:blipFill>
          <a:blip r:embed="rId3">
            <a:alphaModFix/>
          </a:blip>
          <a:stretch>
            <a:fillRect/>
          </a:stretch>
        </p:blipFill>
        <p:spPr>
          <a:xfrm>
            <a:off x="3199850" y="1302125"/>
            <a:ext cx="3846374" cy="3062450"/>
          </a:xfrm>
          <a:prstGeom prst="rect">
            <a:avLst/>
          </a:prstGeom>
          <a:noFill/>
          <a:ln cap="flat" cmpd="sng" w="9525">
            <a:solidFill>
              <a:schemeClr val="dk2"/>
            </a:solidFill>
            <a:prstDash val="solid"/>
            <a:round/>
            <a:headEnd len="sm" w="sm" type="none"/>
            <a:tailEnd len="sm" w="sm" type="none"/>
          </a:ln>
        </p:spPr>
      </p:pic>
      <p:pic>
        <p:nvPicPr>
          <p:cNvPr id="256" name="Google Shape;256;p32"/>
          <p:cNvPicPr preferRelativeResize="0"/>
          <p:nvPr/>
        </p:nvPicPr>
        <p:blipFill>
          <a:blip r:embed="rId4">
            <a:alphaModFix/>
          </a:blip>
          <a:stretch>
            <a:fillRect/>
          </a:stretch>
        </p:blipFill>
        <p:spPr>
          <a:xfrm>
            <a:off x="3331350" y="1372338"/>
            <a:ext cx="3498299" cy="2922025"/>
          </a:xfrm>
          <a:prstGeom prst="rect">
            <a:avLst/>
          </a:prstGeom>
          <a:noFill/>
          <a:ln cap="flat" cmpd="sng" w="28575">
            <a:solidFill>
              <a:schemeClr val="dk1"/>
            </a:solidFill>
            <a:prstDash val="solid"/>
            <a:round/>
            <a:headEnd len="sm" w="sm" type="none"/>
            <a:tailEnd len="sm" w="sm" type="none"/>
          </a:ln>
        </p:spPr>
      </p:pic>
      <p:sp>
        <p:nvSpPr>
          <p:cNvPr id="257" name="Google Shape;257;p32"/>
          <p:cNvSpPr/>
          <p:nvPr/>
        </p:nvSpPr>
        <p:spPr>
          <a:xfrm>
            <a:off x="3449600" y="3240800"/>
            <a:ext cx="3140400" cy="835200"/>
          </a:xfrm>
          <a:prstGeom prst="roundRect">
            <a:avLst>
              <a:gd fmla="val 16667" name="adj"/>
            </a:avLst>
          </a:prstGeom>
          <a:noFill/>
          <a:ln cap="flat" cmpd="sng" w="28575">
            <a:solidFill>
              <a:srgbClr val="DB4437"/>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58" name="Google Shape;258;p32"/>
          <p:cNvSpPr txBox="1"/>
          <p:nvPr/>
        </p:nvSpPr>
        <p:spPr>
          <a:xfrm>
            <a:off x="2119275" y="4364575"/>
            <a:ext cx="75567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u="sng">
                <a:solidFill>
                  <a:schemeClr val="hlink"/>
                </a:solidFill>
                <a:hlinkClick r:id="rId5"/>
              </a:rPr>
              <a:t>https://www.linkedin.com/posts/samngnet_as-of-today-googles-ai-will-scan-your-activity-7348368423707430912-rgyc</a:t>
            </a:r>
            <a:endParaRPr sz="800"/>
          </a:p>
          <a:p>
            <a:pPr indent="0" lvl="0" marL="0" rtl="0" algn="l">
              <a:spcBef>
                <a:spcPts val="0"/>
              </a:spcBef>
              <a:spcAft>
                <a:spcPts val="0"/>
              </a:spcAft>
              <a:buNone/>
            </a:pPr>
            <a:r>
              <a:t/>
            </a:r>
            <a:endParaRPr sz="800"/>
          </a:p>
        </p:txBody>
      </p:sp>
      <p:pic>
        <p:nvPicPr>
          <p:cNvPr id="259" name="Google Shape;259;p32"/>
          <p:cNvPicPr preferRelativeResize="0"/>
          <p:nvPr/>
        </p:nvPicPr>
        <p:blipFill>
          <a:blip r:embed="rId6">
            <a:alphaModFix/>
          </a:blip>
          <a:stretch>
            <a:fillRect/>
          </a:stretch>
        </p:blipFill>
        <p:spPr>
          <a:xfrm>
            <a:off x="662875" y="1696163"/>
            <a:ext cx="2095450" cy="1965028"/>
          </a:xfrm>
          <a:prstGeom prst="rect">
            <a:avLst/>
          </a:prstGeom>
          <a:noFill/>
          <a:ln>
            <a:noFill/>
          </a:ln>
        </p:spPr>
      </p:pic>
      <p:pic>
        <p:nvPicPr>
          <p:cNvPr id="260" name="Google Shape;260;p32"/>
          <p:cNvPicPr preferRelativeResize="0"/>
          <p:nvPr/>
        </p:nvPicPr>
        <p:blipFill>
          <a:blip r:embed="rId7">
            <a:alphaModFix/>
          </a:blip>
          <a:stretch>
            <a:fillRect/>
          </a:stretch>
        </p:blipFill>
        <p:spPr>
          <a:xfrm>
            <a:off x="7198624" y="1744750"/>
            <a:ext cx="1792976" cy="176742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3"/>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Tips over tools? duck.ai  </a:t>
            </a:r>
            <a:br>
              <a:rPr lang="en-GB">
                <a:solidFill>
                  <a:schemeClr val="accent1"/>
                </a:solidFill>
              </a:rPr>
            </a:br>
            <a:r>
              <a:rPr lang="en-GB" sz="2000">
                <a:solidFill>
                  <a:schemeClr val="accent1"/>
                </a:solidFill>
              </a:rPr>
              <a:t>(Risk - Chat in the cloud tied to your email account!</a:t>
            </a:r>
            <a:endParaRPr sz="2000">
              <a:solidFill>
                <a:schemeClr val="accent1"/>
              </a:solidFill>
            </a:endParaRPr>
          </a:p>
          <a:p>
            <a:pPr indent="0" lvl="0" marL="0" rtl="0" algn="l">
              <a:spcBef>
                <a:spcPts val="0"/>
              </a:spcBef>
              <a:spcAft>
                <a:spcPts val="0"/>
              </a:spcAft>
              <a:buNone/>
            </a:pPr>
            <a:r>
              <a:rPr lang="en-GB" sz="2000">
                <a:solidFill>
                  <a:schemeClr val="accent1"/>
                </a:solidFill>
              </a:rPr>
              <a:t>Mitigate! Change &amp; Use </a:t>
            </a:r>
            <a:r>
              <a:rPr lang="en-GB" sz="2000" u="sng">
                <a:solidFill>
                  <a:schemeClr val="hlink"/>
                </a:solidFill>
                <a:hlinkClick r:id="rId3"/>
              </a:rPr>
              <a:t>duck.ai</a:t>
            </a:r>
            <a:r>
              <a:rPr lang="en-GB" sz="2000">
                <a:solidFill>
                  <a:schemeClr val="accent1"/>
                </a:solidFill>
              </a:rPr>
              <a:t> instead of ChatGPT or Anthropic Claude from their sites) </a:t>
            </a:r>
            <a:endParaRPr/>
          </a:p>
        </p:txBody>
      </p:sp>
      <p:sp>
        <p:nvSpPr>
          <p:cNvPr id="266" name="Google Shape;266;p33"/>
          <p:cNvSpPr txBox="1"/>
          <p:nvPr/>
        </p:nvSpPr>
        <p:spPr>
          <a:xfrm>
            <a:off x="3940550" y="4233150"/>
            <a:ext cx="2894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t>Privacy Centric chatgpt, claude </a:t>
            </a:r>
            <a:r>
              <a:rPr lang="en-GB" sz="800" u="sng">
                <a:solidFill>
                  <a:schemeClr val="hlink"/>
                </a:solidFill>
                <a:hlinkClick r:id="rId4"/>
              </a:rPr>
              <a:t>https://duck.ai</a:t>
            </a:r>
            <a:r>
              <a:rPr lang="en-GB" sz="800"/>
              <a:t> </a:t>
            </a:r>
            <a:endParaRPr sz="800"/>
          </a:p>
          <a:p>
            <a:pPr indent="0" lvl="0" marL="0" rtl="0" algn="l">
              <a:spcBef>
                <a:spcPts val="0"/>
              </a:spcBef>
              <a:spcAft>
                <a:spcPts val="0"/>
              </a:spcAft>
              <a:buNone/>
            </a:pPr>
            <a:r>
              <a:t/>
            </a:r>
            <a:endParaRPr sz="800"/>
          </a:p>
        </p:txBody>
      </p:sp>
      <p:pic>
        <p:nvPicPr>
          <p:cNvPr id="267" name="Google Shape;267;p33"/>
          <p:cNvPicPr preferRelativeResize="0"/>
          <p:nvPr/>
        </p:nvPicPr>
        <p:blipFill>
          <a:blip r:embed="rId5">
            <a:alphaModFix/>
          </a:blip>
          <a:stretch>
            <a:fillRect/>
          </a:stretch>
        </p:blipFill>
        <p:spPr>
          <a:xfrm>
            <a:off x="3612326" y="2074700"/>
            <a:ext cx="3222326" cy="21584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4"/>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solidFill>
                  <a:schemeClr val="accent1"/>
                </a:solidFill>
              </a:rPr>
              <a:t>What’s the story?</a:t>
            </a:r>
            <a:endParaRPr>
              <a:solidFill>
                <a:schemeClr val="accent1"/>
              </a:solidFill>
            </a:endParaRPr>
          </a:p>
          <a:p>
            <a:pPr indent="0" lvl="0" marL="0" rtl="0" algn="l">
              <a:spcBef>
                <a:spcPts val="0"/>
              </a:spcBef>
              <a:spcAft>
                <a:spcPts val="0"/>
              </a:spcAft>
              <a:buNone/>
            </a:pPr>
            <a:r>
              <a:t/>
            </a:r>
            <a:endParaRPr>
              <a:solidFill>
                <a:schemeClr val="accent1"/>
              </a:solidFill>
            </a:endParaRPr>
          </a:p>
        </p:txBody>
      </p:sp>
      <p:sp>
        <p:nvSpPr>
          <p:cNvPr id="273" name="Google Shape;273;p34"/>
          <p:cNvSpPr txBox="1"/>
          <p:nvPr/>
        </p:nvSpPr>
        <p:spPr>
          <a:xfrm>
            <a:off x="3530625" y="3704550"/>
            <a:ext cx="1914600" cy="56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700">
                <a:solidFill>
                  <a:schemeClr val="lt1"/>
                </a:solidFill>
                <a:latin typeface="Schibsted Grotesk"/>
                <a:ea typeface="Schibsted Grotesk"/>
                <a:cs typeface="Schibsted Grotesk"/>
                <a:sym typeface="Schibsted Grotesk"/>
              </a:rPr>
              <a:t>Sinar Project</a:t>
            </a:r>
            <a:endParaRPr b="1" sz="1700">
              <a:solidFill>
                <a:schemeClr val="lt1"/>
              </a:solidFill>
              <a:latin typeface="Schibsted Grotesk"/>
              <a:ea typeface="Schibsted Grotesk"/>
              <a:cs typeface="Schibsted Grotesk"/>
              <a:sym typeface="Schibsted Grotesk"/>
            </a:endParaRPr>
          </a:p>
        </p:txBody>
      </p:sp>
      <p:sp>
        <p:nvSpPr>
          <p:cNvPr id="274" name="Google Shape;274;p34"/>
          <p:cNvSpPr txBox="1"/>
          <p:nvPr/>
        </p:nvSpPr>
        <p:spPr>
          <a:xfrm>
            <a:off x="2400250" y="1843800"/>
            <a:ext cx="3000000" cy="1465200"/>
          </a:xfrm>
          <a:prstGeom prst="rect">
            <a:avLst/>
          </a:prstGeom>
          <a:noFill/>
          <a:ln>
            <a:noFill/>
          </a:ln>
        </p:spPr>
        <p:txBody>
          <a:bodyPr anchorCtr="0" anchor="t" bIns="91425" lIns="91425" spcFirstLastPara="1" rIns="91425" wrap="square" tIns="91425">
            <a:spAutoFit/>
          </a:bodyPr>
          <a:lstStyle/>
          <a:p>
            <a:pPr indent="-330200" lvl="0" marL="457200" rtl="0" algn="l">
              <a:lnSpc>
                <a:spcPct val="105000"/>
              </a:lnSpc>
              <a:spcBef>
                <a:spcPts val="0"/>
              </a:spcBef>
              <a:spcAft>
                <a:spcPts val="0"/>
              </a:spcAft>
              <a:buClr>
                <a:schemeClr val="dk2"/>
              </a:buClr>
              <a:buSzPts val="1600"/>
              <a:buFont typeface="Lato"/>
              <a:buChar char="●"/>
            </a:pPr>
            <a:r>
              <a:rPr b="1" lang="en-GB" sz="1600">
                <a:solidFill>
                  <a:schemeClr val="dk2"/>
                </a:solidFill>
                <a:latin typeface="Lato"/>
                <a:ea typeface="Lato"/>
                <a:cs typeface="Lato"/>
                <a:sym typeface="Lato"/>
              </a:rPr>
              <a:t>But a set of practices </a:t>
            </a:r>
            <a:endParaRPr b="1" sz="1600">
              <a:solidFill>
                <a:schemeClr val="dk2"/>
              </a:solidFill>
              <a:latin typeface="Lato"/>
              <a:ea typeface="Lato"/>
              <a:cs typeface="Lato"/>
              <a:sym typeface="Lato"/>
            </a:endParaRPr>
          </a:p>
          <a:p>
            <a:pPr indent="-330200" lvl="1" marL="914400" rtl="0" algn="l">
              <a:lnSpc>
                <a:spcPct val="105000"/>
              </a:lnSpc>
              <a:spcBef>
                <a:spcPts val="0"/>
              </a:spcBef>
              <a:spcAft>
                <a:spcPts val="0"/>
              </a:spcAft>
              <a:buClr>
                <a:schemeClr val="dk2"/>
              </a:buClr>
              <a:buSzPts val="1600"/>
              <a:buFont typeface="Lato"/>
              <a:buChar char="○"/>
            </a:pPr>
            <a:r>
              <a:rPr i="1" lang="en-GB" sz="1600">
                <a:solidFill>
                  <a:schemeClr val="dk2"/>
                </a:solidFill>
                <a:latin typeface="Lato"/>
                <a:ea typeface="Lato"/>
                <a:cs typeface="Lato"/>
                <a:sym typeface="Lato"/>
              </a:rPr>
              <a:t>risks</a:t>
            </a:r>
            <a:endParaRPr i="1" sz="1600">
              <a:solidFill>
                <a:schemeClr val="dk2"/>
              </a:solidFill>
              <a:latin typeface="Lato"/>
              <a:ea typeface="Lato"/>
              <a:cs typeface="Lato"/>
              <a:sym typeface="Lato"/>
            </a:endParaRPr>
          </a:p>
          <a:p>
            <a:pPr indent="-330200" lvl="1" marL="914400" rtl="0" algn="l">
              <a:lnSpc>
                <a:spcPct val="105000"/>
              </a:lnSpc>
              <a:spcBef>
                <a:spcPts val="0"/>
              </a:spcBef>
              <a:spcAft>
                <a:spcPts val="0"/>
              </a:spcAft>
              <a:buClr>
                <a:schemeClr val="dk2"/>
              </a:buClr>
              <a:buSzPts val="1600"/>
              <a:buFont typeface="Lato"/>
              <a:buChar char="○"/>
            </a:pPr>
            <a:r>
              <a:rPr i="1" lang="en-GB" sz="1600">
                <a:solidFill>
                  <a:schemeClr val="dk2"/>
                </a:solidFill>
                <a:latin typeface="Lato"/>
                <a:ea typeface="Lato"/>
                <a:cs typeface="Lato"/>
                <a:sym typeface="Lato"/>
              </a:rPr>
              <a:t>assets</a:t>
            </a:r>
            <a:endParaRPr i="1" sz="1600">
              <a:solidFill>
                <a:schemeClr val="dk2"/>
              </a:solidFill>
              <a:latin typeface="Lato"/>
              <a:ea typeface="Lato"/>
              <a:cs typeface="Lato"/>
              <a:sym typeface="Lato"/>
            </a:endParaRPr>
          </a:p>
          <a:p>
            <a:pPr indent="-330200" lvl="1" marL="914400" rtl="0" algn="l">
              <a:lnSpc>
                <a:spcPct val="105000"/>
              </a:lnSpc>
              <a:spcBef>
                <a:spcPts val="0"/>
              </a:spcBef>
              <a:spcAft>
                <a:spcPts val="0"/>
              </a:spcAft>
              <a:buClr>
                <a:schemeClr val="dk2"/>
              </a:buClr>
              <a:buSzPts val="1600"/>
              <a:buFont typeface="Lato"/>
              <a:buChar char="○"/>
            </a:pPr>
            <a:r>
              <a:rPr i="1" lang="en-GB" sz="1600">
                <a:solidFill>
                  <a:schemeClr val="dk2"/>
                </a:solidFill>
                <a:latin typeface="Lato"/>
                <a:ea typeface="Lato"/>
                <a:cs typeface="Lato"/>
                <a:sym typeface="Lato"/>
              </a:rPr>
              <a:t>Risk assessment</a:t>
            </a:r>
            <a:endParaRPr i="1" sz="1600">
              <a:solidFill>
                <a:schemeClr val="dk2"/>
              </a:solidFill>
              <a:latin typeface="Lato"/>
              <a:ea typeface="Lato"/>
              <a:cs typeface="Lato"/>
              <a:sym typeface="Lato"/>
            </a:endParaRPr>
          </a:p>
          <a:p>
            <a:pPr indent="-330200" lvl="1" marL="914400" rtl="0" algn="l">
              <a:lnSpc>
                <a:spcPct val="105000"/>
              </a:lnSpc>
              <a:spcBef>
                <a:spcPts val="0"/>
              </a:spcBef>
              <a:spcAft>
                <a:spcPts val="0"/>
              </a:spcAft>
              <a:buClr>
                <a:schemeClr val="dk2"/>
              </a:buClr>
              <a:buSzPts val="1600"/>
              <a:buFont typeface="Lato"/>
              <a:buChar char="○"/>
            </a:pPr>
            <a:r>
              <a:rPr b="1" i="1" lang="en-GB" sz="1600">
                <a:solidFill>
                  <a:schemeClr val="dk2"/>
                </a:solidFill>
                <a:latin typeface="Lato"/>
                <a:ea typeface="Lato"/>
                <a:cs typeface="Lato"/>
                <a:sym typeface="Lato"/>
              </a:rPr>
              <a:t>Mitigation: Law (?)</a:t>
            </a:r>
            <a:endParaRPr b="1" i="1" sz="1600">
              <a:solidFill>
                <a:schemeClr val="dk2"/>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5"/>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Mapping or data inventory</a:t>
            </a:r>
            <a:endParaRPr/>
          </a:p>
        </p:txBody>
      </p:sp>
      <p:sp>
        <p:nvSpPr>
          <p:cNvPr id="280" name="Google Shape;280;p35"/>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Clr>
                <a:schemeClr val="dk2"/>
              </a:buClr>
              <a:buSzPct val="57894"/>
              <a:buFont typeface="Arial"/>
              <a:buNone/>
            </a:pPr>
            <a:r>
              <a:rPr lang="en-GB" sz="1900">
                <a:solidFill>
                  <a:srgbClr val="172B4D"/>
                </a:solidFill>
                <a:highlight>
                  <a:schemeClr val="lt1"/>
                </a:highlight>
                <a:latin typeface="Roboto"/>
                <a:ea typeface="Roboto"/>
                <a:cs typeface="Roboto"/>
                <a:sym typeface="Roboto"/>
              </a:rPr>
              <a:t>Mapping</a:t>
            </a:r>
            <a:endParaRPr sz="1900">
              <a:solidFill>
                <a:srgbClr val="172B4D"/>
              </a:solidFill>
              <a:highlight>
                <a:schemeClr val="lt1"/>
              </a:highlight>
              <a:latin typeface="Roboto"/>
              <a:ea typeface="Roboto"/>
              <a:cs typeface="Roboto"/>
              <a:sym typeface="Roboto"/>
            </a:endParaRPr>
          </a:p>
          <a:p>
            <a:pPr indent="-322103" lvl="0" marL="457200" rtl="0" algn="l">
              <a:spcBef>
                <a:spcPts val="0"/>
              </a:spcBef>
              <a:spcAft>
                <a:spcPts val="0"/>
              </a:spcAft>
              <a:buClr>
                <a:srgbClr val="172B4D"/>
              </a:buClr>
              <a:buSzPct val="100000"/>
              <a:buFont typeface="Roboto"/>
              <a:buChar char="●"/>
            </a:pPr>
            <a:r>
              <a:rPr lang="en-GB" sz="1900">
                <a:solidFill>
                  <a:srgbClr val="172B4D"/>
                </a:solidFill>
                <a:highlight>
                  <a:schemeClr val="lt1"/>
                </a:highlight>
                <a:latin typeface="Roboto"/>
                <a:ea typeface="Roboto"/>
                <a:cs typeface="Roboto"/>
                <a:sym typeface="Roboto"/>
              </a:rPr>
              <a:t>Physical, Digital</a:t>
            </a:r>
            <a:endParaRPr sz="1900">
              <a:solidFill>
                <a:srgbClr val="172B4D"/>
              </a:solidFill>
              <a:highlight>
                <a:schemeClr val="lt1"/>
              </a:highlight>
              <a:latin typeface="Roboto"/>
              <a:ea typeface="Roboto"/>
              <a:cs typeface="Roboto"/>
              <a:sym typeface="Roboto"/>
            </a:endParaRPr>
          </a:p>
          <a:p>
            <a:pPr indent="-322103" lvl="0" marL="457200" rtl="0" algn="l">
              <a:spcBef>
                <a:spcPts val="0"/>
              </a:spcBef>
              <a:spcAft>
                <a:spcPts val="0"/>
              </a:spcAft>
              <a:buClr>
                <a:srgbClr val="172B4D"/>
              </a:buClr>
              <a:buSzPct val="100000"/>
              <a:buFont typeface="Roboto"/>
              <a:buChar char="●"/>
            </a:pPr>
            <a:r>
              <a:rPr b="1" i="1" lang="en-GB" sz="1900">
                <a:solidFill>
                  <a:srgbClr val="172B4D"/>
                </a:solidFill>
                <a:highlight>
                  <a:schemeClr val="lt1"/>
                </a:highlight>
                <a:latin typeface="Roboto"/>
                <a:ea typeface="Roboto"/>
                <a:cs typeface="Roboto"/>
                <a:sym typeface="Roboto"/>
              </a:rPr>
              <a:t>Legal</a:t>
            </a:r>
            <a:endParaRPr b="1" i="1" sz="1900">
              <a:solidFill>
                <a:srgbClr val="172B4D"/>
              </a:solidFill>
              <a:highlight>
                <a:schemeClr val="lt1"/>
              </a:highlight>
              <a:latin typeface="Roboto"/>
              <a:ea typeface="Roboto"/>
              <a:cs typeface="Roboto"/>
              <a:sym typeface="Roboto"/>
            </a:endParaRPr>
          </a:p>
          <a:p>
            <a:pPr indent="-322103" lvl="0" marL="457200" rtl="0" algn="l">
              <a:spcBef>
                <a:spcPts val="0"/>
              </a:spcBef>
              <a:spcAft>
                <a:spcPts val="0"/>
              </a:spcAft>
              <a:buClr>
                <a:srgbClr val="980000"/>
              </a:buClr>
              <a:buSzPct val="100000"/>
              <a:buFont typeface="Roboto"/>
              <a:buChar char="●"/>
            </a:pPr>
            <a:r>
              <a:rPr b="1" lang="en-GB" sz="1900">
                <a:solidFill>
                  <a:srgbClr val="980000"/>
                </a:solidFill>
                <a:highlight>
                  <a:schemeClr val="lt1"/>
                </a:highlight>
                <a:latin typeface="Roboto"/>
                <a:ea typeface="Roboto"/>
                <a:cs typeface="Roboto"/>
                <a:sym typeface="Roboto"/>
              </a:rPr>
              <a:t>“Crown Jewels” - Most important data assets with domino effect if compromised. Frequently targetted by enemies, hackers. </a:t>
            </a:r>
            <a:br>
              <a:rPr b="1" lang="en-GB" sz="1900">
                <a:solidFill>
                  <a:srgbClr val="980000"/>
                </a:solidFill>
                <a:highlight>
                  <a:schemeClr val="lt1"/>
                </a:highlight>
                <a:latin typeface="Roboto"/>
                <a:ea typeface="Roboto"/>
                <a:cs typeface="Roboto"/>
                <a:sym typeface="Roboto"/>
              </a:rPr>
            </a:br>
            <a:r>
              <a:rPr b="1" lang="en-GB" sz="1900">
                <a:solidFill>
                  <a:srgbClr val="980000"/>
                </a:solidFill>
                <a:highlight>
                  <a:schemeClr val="lt1"/>
                </a:highlight>
                <a:latin typeface="Roboto"/>
                <a:ea typeface="Roboto"/>
                <a:cs typeface="Roboto"/>
                <a:sym typeface="Roboto"/>
              </a:rPr>
              <a:t>(Could be financial records, sponsor list, member list)</a:t>
            </a:r>
            <a:endParaRPr b="1" sz="1900">
              <a:solidFill>
                <a:srgbClr val="980000"/>
              </a:solidFill>
              <a:highlight>
                <a:schemeClr val="lt1"/>
              </a:highlight>
              <a:latin typeface="Roboto"/>
              <a:ea typeface="Roboto"/>
              <a:cs typeface="Roboto"/>
              <a:sym typeface="Roboto"/>
            </a:endParaRPr>
          </a:p>
          <a:p>
            <a:pPr indent="0" lvl="0" marL="0" rtl="0" algn="l">
              <a:spcBef>
                <a:spcPts val="0"/>
              </a:spcBef>
              <a:spcAft>
                <a:spcPts val="0"/>
              </a:spcAft>
              <a:buClr>
                <a:schemeClr val="dk2"/>
              </a:buClr>
              <a:buSzPct val="57894"/>
              <a:buFont typeface="Arial"/>
              <a:buNone/>
            </a:pPr>
            <a:br>
              <a:rPr lang="en-GB" sz="1900">
                <a:solidFill>
                  <a:srgbClr val="172B4D"/>
                </a:solidFill>
                <a:highlight>
                  <a:schemeClr val="lt1"/>
                </a:highlight>
                <a:latin typeface="Roboto"/>
                <a:ea typeface="Roboto"/>
                <a:cs typeface="Roboto"/>
                <a:sym typeface="Roboto"/>
              </a:rPr>
            </a:br>
            <a:r>
              <a:rPr lang="en-GB" sz="1900">
                <a:solidFill>
                  <a:srgbClr val="172B4D"/>
                </a:solidFill>
                <a:highlight>
                  <a:schemeClr val="lt1"/>
                </a:highlight>
                <a:latin typeface="Roboto"/>
                <a:ea typeface="Roboto"/>
                <a:cs typeface="Roboto"/>
                <a:sym typeface="Roboto"/>
              </a:rPr>
              <a:t>Ref:</a:t>
            </a:r>
            <a:endParaRPr sz="1900">
              <a:solidFill>
                <a:srgbClr val="172B4D"/>
              </a:solidFill>
              <a:highlight>
                <a:schemeClr val="lt1"/>
              </a:highlight>
              <a:latin typeface="Roboto"/>
              <a:ea typeface="Roboto"/>
              <a:cs typeface="Roboto"/>
              <a:sym typeface="Roboto"/>
            </a:endParaRPr>
          </a:p>
          <a:p>
            <a:pPr indent="-322103" lvl="0" marL="457200" rtl="0" algn="l">
              <a:spcBef>
                <a:spcPts val="0"/>
              </a:spcBef>
              <a:spcAft>
                <a:spcPts val="0"/>
              </a:spcAft>
              <a:buClr>
                <a:srgbClr val="172B4D"/>
              </a:buClr>
              <a:buSzPct val="100000"/>
              <a:buFont typeface="Roboto"/>
              <a:buChar char="-"/>
            </a:pPr>
            <a:r>
              <a:rPr lang="en-GB" sz="1900" u="sng">
                <a:solidFill>
                  <a:schemeClr val="hlink"/>
                </a:solidFill>
                <a:highlight>
                  <a:schemeClr val="lt1"/>
                </a:highlight>
                <a:latin typeface="Roboto"/>
                <a:ea typeface="Roboto"/>
                <a:cs typeface="Roboto"/>
                <a:sym typeface="Roboto"/>
                <a:hlinkClick r:id="rId3"/>
              </a:rPr>
              <a:t>Holistic Security - Information at Rest</a:t>
            </a:r>
            <a:r>
              <a:rPr lang="en-GB" sz="1900">
                <a:solidFill>
                  <a:srgbClr val="172B4D"/>
                </a:solidFill>
                <a:highlight>
                  <a:schemeClr val="lt1"/>
                </a:highlight>
                <a:latin typeface="Roboto"/>
                <a:ea typeface="Roboto"/>
                <a:cs typeface="Roboto"/>
                <a:sym typeface="Roboto"/>
              </a:rPr>
              <a:t> &amp; </a:t>
            </a:r>
            <a:r>
              <a:rPr lang="en-GB" sz="1900" u="sng">
                <a:solidFill>
                  <a:schemeClr val="hlink"/>
                </a:solidFill>
                <a:highlight>
                  <a:schemeClr val="lt1"/>
                </a:highlight>
                <a:latin typeface="Roboto"/>
                <a:ea typeface="Roboto"/>
                <a:cs typeface="Roboto"/>
                <a:sym typeface="Roboto"/>
                <a:hlinkClick r:id="rId4"/>
              </a:rPr>
              <a:t>Information in Motion</a:t>
            </a:r>
            <a:endParaRPr sz="1900">
              <a:solidFill>
                <a:srgbClr val="172B4D"/>
              </a:solidFill>
              <a:highlight>
                <a:schemeClr val="lt1"/>
              </a:highlight>
              <a:latin typeface="Roboto"/>
              <a:ea typeface="Roboto"/>
              <a:cs typeface="Roboto"/>
              <a:sym typeface="Roboto"/>
            </a:endParaRPr>
          </a:p>
          <a:p>
            <a:pPr indent="-322103" lvl="0" marL="457200" rtl="0" algn="l">
              <a:spcBef>
                <a:spcPts val="0"/>
              </a:spcBef>
              <a:spcAft>
                <a:spcPts val="0"/>
              </a:spcAft>
              <a:buClr>
                <a:srgbClr val="172B4D"/>
              </a:buClr>
              <a:buSzPct val="100000"/>
              <a:buFont typeface="Roboto"/>
              <a:buChar char="-"/>
            </a:pPr>
            <a:r>
              <a:rPr lang="en-GB" sz="1900" u="sng">
                <a:solidFill>
                  <a:schemeClr val="hlink"/>
                </a:solidFill>
                <a:highlight>
                  <a:schemeClr val="lt1"/>
                </a:highlight>
                <a:latin typeface="Roboto"/>
                <a:ea typeface="Roboto"/>
                <a:cs typeface="Roboto"/>
                <a:sym typeface="Roboto"/>
                <a:hlinkClick r:id="rId5"/>
              </a:rPr>
              <a:t>Safetag - Method: Data Assessment</a:t>
            </a:r>
            <a:endParaRPr sz="1900">
              <a:solidFill>
                <a:srgbClr val="172B4D"/>
              </a:solidFill>
              <a:highlight>
                <a:schemeClr val="lt1"/>
              </a:highlight>
              <a:latin typeface="Roboto"/>
              <a:ea typeface="Roboto"/>
              <a:cs typeface="Roboto"/>
              <a:sym typeface="Roboto"/>
            </a:endParaRPr>
          </a:p>
          <a:p>
            <a:pPr indent="-322103" lvl="1" marL="914400" rtl="0" algn="l">
              <a:spcBef>
                <a:spcPts val="0"/>
              </a:spcBef>
              <a:spcAft>
                <a:spcPts val="0"/>
              </a:spcAft>
              <a:buClr>
                <a:srgbClr val="172B4D"/>
              </a:buClr>
              <a:buSzPct val="100000"/>
              <a:buFont typeface="Roboto"/>
              <a:buChar char="-"/>
            </a:pPr>
            <a:r>
              <a:rPr lang="en-GB" sz="1900" u="sng">
                <a:solidFill>
                  <a:schemeClr val="hlink"/>
                </a:solidFill>
                <a:highlight>
                  <a:schemeClr val="lt1"/>
                </a:highlight>
                <a:latin typeface="Roboto"/>
                <a:ea typeface="Roboto"/>
                <a:cs typeface="Roboto"/>
                <a:sym typeface="Roboto"/>
                <a:hlinkClick r:id="rId6"/>
              </a:rPr>
              <a:t>LevelUp - Creating an Information Map for backup</a:t>
            </a:r>
            <a:endParaRPr sz="1900">
              <a:solidFill>
                <a:srgbClr val="172B4D"/>
              </a:solidFill>
              <a:highlight>
                <a:schemeClr val="lt1"/>
              </a:highlight>
              <a:latin typeface="Roboto"/>
              <a:ea typeface="Roboto"/>
              <a:cs typeface="Roboto"/>
              <a:sym typeface="Roboto"/>
            </a:endParaRPr>
          </a:p>
          <a:p>
            <a:pPr indent="0" lvl="0" marL="0" rtl="0" algn="l">
              <a:spcBef>
                <a:spcPts val="0"/>
              </a:spcBef>
              <a:spcAft>
                <a:spcPts val="12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4" name="Shape 284"/>
        <p:cNvGrpSpPr/>
        <p:nvPr/>
      </p:nvGrpSpPr>
      <p:grpSpPr>
        <a:xfrm>
          <a:off x="0" y="0"/>
          <a:ext cx="0" cy="0"/>
          <a:chOff x="0" y="0"/>
          <a:chExt cx="0" cy="0"/>
        </a:xfrm>
      </p:grpSpPr>
      <p:sp>
        <p:nvSpPr>
          <p:cNvPr id="285" name="Google Shape;285;p36"/>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Risk assessment (risk vs likelihood)</a:t>
            </a:r>
            <a:endParaRPr/>
          </a:p>
        </p:txBody>
      </p:sp>
      <p:sp>
        <p:nvSpPr>
          <p:cNvPr id="286" name="Google Shape;286;p36"/>
          <p:cNvSpPr txBox="1"/>
          <p:nvPr>
            <p:ph idx="1" type="body"/>
          </p:nvPr>
        </p:nvSpPr>
        <p:spPr>
          <a:xfrm>
            <a:off x="2410112" y="1290976"/>
            <a:ext cx="6321600" cy="30024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688"/>
              <a:buNone/>
            </a:pPr>
            <a:r>
              <a:rPr lang="en-GB" sz="1262">
                <a:solidFill>
                  <a:srgbClr val="172B4D"/>
                </a:solidFill>
                <a:highlight>
                  <a:schemeClr val="lt1"/>
                </a:highlight>
                <a:latin typeface="Roboto"/>
                <a:ea typeface="Roboto"/>
                <a:cs typeface="Roboto"/>
                <a:sym typeface="Roboto"/>
              </a:rPr>
              <a:t>Physical, Digital, Legal including Crown Jewels </a:t>
            </a:r>
            <a:br>
              <a:rPr lang="en-GB" sz="1262">
                <a:solidFill>
                  <a:srgbClr val="172B4D"/>
                </a:solidFill>
                <a:highlight>
                  <a:schemeClr val="lt1"/>
                </a:highlight>
                <a:latin typeface="Roboto"/>
                <a:ea typeface="Roboto"/>
                <a:cs typeface="Roboto"/>
                <a:sym typeface="Roboto"/>
              </a:rPr>
            </a:br>
            <a:r>
              <a:rPr lang="en-GB" sz="1262">
                <a:solidFill>
                  <a:srgbClr val="172B4D"/>
                </a:solidFill>
                <a:highlight>
                  <a:schemeClr val="lt1"/>
                </a:highlight>
                <a:latin typeface="Roboto"/>
                <a:ea typeface="Roboto"/>
                <a:cs typeface="Roboto"/>
                <a:sym typeface="Roboto"/>
              </a:rPr>
              <a:t>(risk vs likelihood)</a:t>
            </a:r>
            <a:endParaRPr sz="1262">
              <a:solidFill>
                <a:srgbClr val="172B4D"/>
              </a:solidFill>
              <a:highlight>
                <a:schemeClr val="lt1"/>
              </a:highlight>
              <a:latin typeface="Roboto"/>
              <a:ea typeface="Roboto"/>
              <a:cs typeface="Roboto"/>
              <a:sym typeface="Roboto"/>
            </a:endParaRPr>
          </a:p>
          <a:p>
            <a:pPr indent="0" lvl="0" marL="0" rtl="0" algn="l">
              <a:lnSpc>
                <a:spcPct val="105000"/>
              </a:lnSpc>
              <a:spcBef>
                <a:spcPts val="0"/>
              </a:spcBef>
              <a:spcAft>
                <a:spcPts val="0"/>
              </a:spcAft>
              <a:buSzPts val="688"/>
              <a:buNone/>
            </a:pPr>
            <a:br>
              <a:rPr lang="en-GB" sz="1262">
                <a:solidFill>
                  <a:srgbClr val="172B4D"/>
                </a:solidFill>
                <a:highlight>
                  <a:schemeClr val="lt1"/>
                </a:highlight>
                <a:latin typeface="Roboto"/>
                <a:ea typeface="Roboto"/>
                <a:cs typeface="Roboto"/>
                <a:sym typeface="Roboto"/>
              </a:rPr>
            </a:br>
            <a:r>
              <a:rPr lang="en-GB" sz="1262">
                <a:solidFill>
                  <a:srgbClr val="172B4D"/>
                </a:solidFill>
                <a:highlight>
                  <a:schemeClr val="lt1"/>
                </a:highlight>
                <a:latin typeface="Roboto"/>
                <a:ea typeface="Roboto"/>
                <a:cs typeface="Roboto"/>
                <a:sym typeface="Roboto"/>
              </a:rPr>
              <a:t>Risk</a:t>
            </a:r>
            <a:endParaRPr sz="1262">
              <a:solidFill>
                <a:srgbClr val="172B4D"/>
              </a:solidFill>
              <a:highlight>
                <a:schemeClr val="lt1"/>
              </a:highlight>
              <a:latin typeface="Roboto"/>
              <a:ea typeface="Roboto"/>
              <a:cs typeface="Roboto"/>
              <a:sym typeface="Roboto"/>
            </a:endParaRPr>
          </a:p>
          <a:p>
            <a:pPr indent="-308768" lvl="0" marL="457200" rtl="0" algn="l">
              <a:lnSpc>
                <a:spcPct val="105000"/>
              </a:lnSpc>
              <a:spcBef>
                <a:spcPts val="0"/>
              </a:spcBef>
              <a:spcAft>
                <a:spcPts val="0"/>
              </a:spcAft>
              <a:buClr>
                <a:srgbClr val="172B4D"/>
              </a:buClr>
              <a:buSzPts val="1263"/>
              <a:buFont typeface="Roboto"/>
              <a:buChar char="●"/>
            </a:pPr>
            <a:r>
              <a:rPr lang="en-GB" sz="1262">
                <a:solidFill>
                  <a:srgbClr val="172B4D"/>
                </a:solidFill>
                <a:highlight>
                  <a:schemeClr val="lt1"/>
                </a:highlight>
                <a:latin typeface="Roboto"/>
                <a:ea typeface="Roboto"/>
                <a:cs typeface="Roboto"/>
                <a:sym typeface="Roboto"/>
              </a:rPr>
              <a:t>Sensitive Data</a:t>
            </a:r>
            <a:endParaRPr sz="1262">
              <a:solidFill>
                <a:srgbClr val="172B4D"/>
              </a:solidFill>
              <a:highlight>
                <a:schemeClr val="lt1"/>
              </a:highlight>
              <a:latin typeface="Roboto"/>
              <a:ea typeface="Roboto"/>
              <a:cs typeface="Roboto"/>
              <a:sym typeface="Roboto"/>
            </a:endParaRPr>
          </a:p>
          <a:p>
            <a:pPr indent="0" lvl="0" marL="0" rtl="0" algn="l">
              <a:lnSpc>
                <a:spcPct val="105000"/>
              </a:lnSpc>
              <a:spcBef>
                <a:spcPts val="0"/>
              </a:spcBef>
              <a:spcAft>
                <a:spcPts val="0"/>
              </a:spcAft>
              <a:buSzPts val="688"/>
              <a:buNone/>
            </a:pPr>
            <a:br>
              <a:rPr lang="en-GB" sz="1262">
                <a:solidFill>
                  <a:srgbClr val="172B4D"/>
                </a:solidFill>
                <a:highlight>
                  <a:schemeClr val="lt1"/>
                </a:highlight>
                <a:latin typeface="Roboto"/>
                <a:ea typeface="Roboto"/>
                <a:cs typeface="Roboto"/>
                <a:sym typeface="Roboto"/>
              </a:rPr>
            </a:br>
            <a:r>
              <a:rPr lang="en-GB" sz="1262">
                <a:solidFill>
                  <a:srgbClr val="172B4D"/>
                </a:solidFill>
                <a:highlight>
                  <a:schemeClr val="lt1"/>
                </a:highlight>
                <a:latin typeface="Roboto"/>
                <a:ea typeface="Roboto"/>
                <a:cs typeface="Roboto"/>
                <a:sym typeface="Roboto"/>
              </a:rPr>
              <a:t>Likelihood</a:t>
            </a:r>
            <a:endParaRPr sz="1262">
              <a:solidFill>
                <a:srgbClr val="172B4D"/>
              </a:solidFill>
              <a:highlight>
                <a:schemeClr val="lt1"/>
              </a:highlight>
              <a:latin typeface="Roboto"/>
              <a:ea typeface="Roboto"/>
              <a:cs typeface="Roboto"/>
              <a:sym typeface="Roboto"/>
            </a:endParaRPr>
          </a:p>
          <a:p>
            <a:pPr indent="-316706" lvl="0" marL="457200" rtl="0" algn="l">
              <a:lnSpc>
                <a:spcPct val="105000"/>
              </a:lnSpc>
              <a:spcBef>
                <a:spcPts val="0"/>
              </a:spcBef>
              <a:spcAft>
                <a:spcPts val="0"/>
              </a:spcAft>
              <a:buClr>
                <a:srgbClr val="172B4D"/>
              </a:buClr>
              <a:buSzPts val="1388"/>
              <a:buFont typeface="Roboto"/>
              <a:buChar char="●"/>
            </a:pPr>
            <a:r>
              <a:t/>
            </a:r>
            <a:endParaRPr sz="1387">
              <a:solidFill>
                <a:srgbClr val="172B4D"/>
              </a:solidFill>
              <a:highlight>
                <a:schemeClr val="lt1"/>
              </a:highlight>
              <a:latin typeface="Roboto"/>
              <a:ea typeface="Roboto"/>
              <a:cs typeface="Roboto"/>
              <a:sym typeface="Roboto"/>
            </a:endParaRPr>
          </a:p>
          <a:p>
            <a:pPr indent="0" lvl="0" marL="0" rtl="0" algn="l">
              <a:lnSpc>
                <a:spcPct val="105000"/>
              </a:lnSpc>
              <a:spcBef>
                <a:spcPts val="0"/>
              </a:spcBef>
              <a:spcAft>
                <a:spcPts val="0"/>
              </a:spcAft>
              <a:buClr>
                <a:schemeClr val="dk2"/>
              </a:buClr>
              <a:buSzPts val="688"/>
              <a:buFont typeface="Arial"/>
              <a:buNone/>
            </a:pPr>
            <a:r>
              <a:t/>
            </a:r>
            <a:endParaRPr sz="1387">
              <a:solidFill>
                <a:srgbClr val="172B4D"/>
              </a:solidFill>
              <a:highlight>
                <a:schemeClr val="lt1"/>
              </a:highlight>
              <a:latin typeface="Roboto"/>
              <a:ea typeface="Roboto"/>
              <a:cs typeface="Roboto"/>
              <a:sym typeface="Roboto"/>
            </a:endParaRPr>
          </a:p>
          <a:p>
            <a:pPr indent="0" lvl="0" marL="0" rtl="0" algn="l">
              <a:lnSpc>
                <a:spcPct val="105000"/>
              </a:lnSpc>
              <a:spcBef>
                <a:spcPts val="0"/>
              </a:spcBef>
              <a:spcAft>
                <a:spcPts val="0"/>
              </a:spcAft>
              <a:buClr>
                <a:schemeClr val="dk2"/>
              </a:buClr>
              <a:buSzPts val="688"/>
              <a:buFont typeface="Arial"/>
              <a:buNone/>
            </a:pPr>
            <a:br>
              <a:rPr b="1" lang="en-GB" sz="1587">
                <a:solidFill>
                  <a:srgbClr val="172B4D"/>
                </a:solidFill>
                <a:highlight>
                  <a:schemeClr val="lt1"/>
                </a:highlight>
                <a:latin typeface="Roboto"/>
                <a:ea typeface="Roboto"/>
                <a:cs typeface="Roboto"/>
                <a:sym typeface="Roboto"/>
              </a:rPr>
            </a:br>
            <a:r>
              <a:rPr b="1" lang="en-GB" sz="1587">
                <a:solidFill>
                  <a:srgbClr val="172B4D"/>
                </a:solidFill>
                <a:highlight>
                  <a:schemeClr val="lt1"/>
                </a:highlight>
                <a:latin typeface="Roboto"/>
                <a:ea typeface="Roboto"/>
                <a:cs typeface="Roboto"/>
                <a:sym typeface="Roboto"/>
              </a:rPr>
              <a:t>Practical or Not?  Unsure within NGO context </a:t>
            </a:r>
            <a:br>
              <a:rPr b="1" lang="en-GB" sz="1587">
                <a:solidFill>
                  <a:srgbClr val="172B4D"/>
                </a:solidFill>
                <a:highlight>
                  <a:schemeClr val="lt1"/>
                </a:highlight>
                <a:latin typeface="Roboto"/>
                <a:ea typeface="Roboto"/>
                <a:cs typeface="Roboto"/>
                <a:sym typeface="Roboto"/>
              </a:rPr>
            </a:br>
            <a:r>
              <a:rPr b="1" lang="en-GB" sz="1587">
                <a:solidFill>
                  <a:srgbClr val="172B4D"/>
                </a:solidFill>
                <a:highlight>
                  <a:schemeClr val="lt1"/>
                </a:highlight>
                <a:latin typeface="Roboto"/>
                <a:ea typeface="Roboto"/>
                <a:cs typeface="Roboto"/>
                <a:sym typeface="Roboto"/>
              </a:rPr>
              <a:t>(lots of time &amp; resources required)</a:t>
            </a:r>
            <a:br>
              <a:rPr lang="en-GB" sz="1387">
                <a:solidFill>
                  <a:srgbClr val="172B4D"/>
                </a:solidFill>
                <a:highlight>
                  <a:schemeClr val="lt1"/>
                </a:highlight>
                <a:latin typeface="Roboto"/>
                <a:ea typeface="Roboto"/>
                <a:cs typeface="Roboto"/>
                <a:sym typeface="Roboto"/>
              </a:rPr>
            </a:br>
            <a:br>
              <a:rPr lang="en-GB" sz="1387">
                <a:solidFill>
                  <a:srgbClr val="172B4D"/>
                </a:solidFill>
                <a:highlight>
                  <a:schemeClr val="lt1"/>
                </a:highlight>
                <a:latin typeface="Roboto"/>
                <a:ea typeface="Roboto"/>
                <a:cs typeface="Roboto"/>
                <a:sym typeface="Roboto"/>
              </a:rPr>
            </a:br>
            <a:r>
              <a:rPr lang="en-GB" sz="1387">
                <a:solidFill>
                  <a:srgbClr val="172B4D"/>
                </a:solidFill>
                <a:highlight>
                  <a:schemeClr val="lt1"/>
                </a:highlight>
                <a:latin typeface="Roboto"/>
                <a:ea typeface="Roboto"/>
                <a:cs typeface="Roboto"/>
                <a:sym typeface="Roboto"/>
              </a:rPr>
              <a:t>Ref:</a:t>
            </a:r>
            <a:endParaRPr sz="1387">
              <a:solidFill>
                <a:srgbClr val="172B4D"/>
              </a:solidFill>
              <a:highlight>
                <a:schemeClr val="lt1"/>
              </a:highlight>
              <a:latin typeface="Roboto"/>
              <a:ea typeface="Roboto"/>
              <a:cs typeface="Roboto"/>
              <a:sym typeface="Roboto"/>
            </a:endParaRPr>
          </a:p>
          <a:p>
            <a:pPr indent="-288925" lvl="0" marL="457200" rtl="0" algn="l">
              <a:lnSpc>
                <a:spcPct val="105000"/>
              </a:lnSpc>
              <a:spcBef>
                <a:spcPts val="0"/>
              </a:spcBef>
              <a:spcAft>
                <a:spcPts val="0"/>
              </a:spcAft>
              <a:buClr>
                <a:srgbClr val="172B4D"/>
              </a:buClr>
              <a:buSzPts val="950"/>
              <a:buFont typeface="Roboto"/>
              <a:buChar char="-"/>
            </a:pPr>
            <a:r>
              <a:rPr lang="en-GB" sz="950" u="sng">
                <a:solidFill>
                  <a:srgbClr val="4FC3F7"/>
                </a:solidFill>
                <a:highlight>
                  <a:schemeClr val="lt1"/>
                </a:highlight>
                <a:latin typeface="Roboto"/>
                <a:ea typeface="Roboto"/>
                <a:cs typeface="Roboto"/>
                <a:sym typeface="Roboto"/>
                <a:hlinkClick r:id="rId3">
                  <a:extLst>
                    <a:ext uri="{A12FA001-AC4F-418D-AE19-62706E023703}">
                      <ahyp:hlinkClr val="tx"/>
                    </a:ext>
                  </a:extLst>
                </a:hlinkClick>
              </a:rPr>
              <a:t>Safetag - Activity: Sensitive Data</a:t>
            </a:r>
            <a:endParaRPr sz="950">
              <a:solidFill>
                <a:srgbClr val="172B4D"/>
              </a:solidFill>
              <a:highlight>
                <a:schemeClr val="lt1"/>
              </a:highlight>
              <a:latin typeface="Roboto"/>
              <a:ea typeface="Roboto"/>
              <a:cs typeface="Roboto"/>
              <a:sym typeface="Roboto"/>
            </a:endParaRPr>
          </a:p>
          <a:p>
            <a:pPr indent="-288925" lvl="0" marL="457200" rtl="0" algn="l">
              <a:lnSpc>
                <a:spcPct val="105000"/>
              </a:lnSpc>
              <a:spcBef>
                <a:spcPts val="0"/>
              </a:spcBef>
              <a:spcAft>
                <a:spcPts val="0"/>
              </a:spcAft>
              <a:buClr>
                <a:srgbClr val="172B4D"/>
              </a:buClr>
              <a:buSzPts val="950"/>
              <a:buFont typeface="Roboto"/>
              <a:buChar char="-"/>
            </a:pPr>
            <a:r>
              <a:rPr lang="en-GB" sz="950" u="sng">
                <a:solidFill>
                  <a:srgbClr val="4FC3F7"/>
                </a:solidFill>
                <a:highlight>
                  <a:schemeClr val="lt1"/>
                </a:highlight>
                <a:latin typeface="Roboto"/>
                <a:ea typeface="Roboto"/>
                <a:cs typeface="Roboto"/>
                <a:sym typeface="Roboto"/>
                <a:hlinkClick r:id="rId4">
                  <a:extLst>
                    <a:ext uri="{A12FA001-AC4F-418D-AE19-62706E023703}">
                      <ahyp:hlinkClr val="tx"/>
                    </a:ext>
                  </a:extLst>
                </a:hlinkClick>
              </a:rPr>
              <a:t>Safetag - Activity: Risk Modelling Assessment</a:t>
            </a:r>
            <a:endParaRPr sz="950">
              <a:solidFill>
                <a:srgbClr val="172B4D"/>
              </a:solidFill>
              <a:highlight>
                <a:schemeClr val="lt1"/>
              </a:highlight>
              <a:latin typeface="Roboto"/>
              <a:ea typeface="Roboto"/>
              <a:cs typeface="Roboto"/>
              <a:sym typeface="Roboto"/>
            </a:endParaRPr>
          </a:p>
          <a:p>
            <a:pPr indent="-288925" lvl="0" marL="457200" rtl="0" algn="l">
              <a:lnSpc>
                <a:spcPct val="105000"/>
              </a:lnSpc>
              <a:spcBef>
                <a:spcPts val="0"/>
              </a:spcBef>
              <a:spcAft>
                <a:spcPts val="0"/>
              </a:spcAft>
              <a:buClr>
                <a:srgbClr val="172B4D"/>
              </a:buClr>
              <a:buSzPts val="950"/>
              <a:buFont typeface="Roboto"/>
              <a:buChar char="-"/>
            </a:pPr>
            <a:r>
              <a:rPr lang="en-GB" sz="950" u="sng">
                <a:solidFill>
                  <a:srgbClr val="4FC3F7"/>
                </a:solidFill>
                <a:highlight>
                  <a:schemeClr val="lt1"/>
                </a:highlight>
                <a:latin typeface="Roboto"/>
                <a:ea typeface="Roboto"/>
                <a:cs typeface="Roboto"/>
                <a:sym typeface="Roboto"/>
                <a:hlinkClick r:id="rId5">
                  <a:extLst>
                    <a:ext uri="{A12FA001-AC4F-418D-AE19-62706E023703}">
                      <ahyp:hlinkClr val="tx"/>
                    </a:ext>
                  </a:extLst>
                </a:hlinkClick>
              </a:rPr>
              <a:t>FLD - Analysing Risk - Risk Formula</a:t>
            </a:r>
            <a:r>
              <a:rPr lang="en-GB" sz="950">
                <a:solidFill>
                  <a:srgbClr val="172B4D"/>
                </a:solidFill>
                <a:highlight>
                  <a:schemeClr val="lt1"/>
                </a:highlight>
                <a:latin typeface="Roboto"/>
                <a:ea typeface="Roboto"/>
                <a:cs typeface="Roboto"/>
                <a:sym typeface="Roboto"/>
              </a:rPr>
              <a:t> </a:t>
            </a:r>
            <a:endParaRPr sz="950">
              <a:solidFill>
                <a:srgbClr val="172B4D"/>
              </a:solidFill>
              <a:highlight>
                <a:schemeClr val="lt1"/>
              </a:highlight>
              <a:latin typeface="Roboto"/>
              <a:ea typeface="Roboto"/>
              <a:cs typeface="Roboto"/>
              <a:sym typeface="Roboto"/>
            </a:endParaRPr>
          </a:p>
          <a:p>
            <a:pPr indent="-288925" lvl="0" marL="457200" rtl="0" algn="l">
              <a:lnSpc>
                <a:spcPct val="105000"/>
              </a:lnSpc>
              <a:spcBef>
                <a:spcPts val="0"/>
              </a:spcBef>
              <a:spcAft>
                <a:spcPts val="0"/>
              </a:spcAft>
              <a:buClr>
                <a:srgbClr val="172B4D"/>
              </a:buClr>
              <a:buSzPts val="950"/>
              <a:buFont typeface="Roboto"/>
              <a:buChar char="-"/>
            </a:pPr>
            <a:r>
              <a:rPr lang="en-GB" sz="950" u="sng">
                <a:solidFill>
                  <a:srgbClr val="4FC3F7"/>
                </a:solidFill>
                <a:highlight>
                  <a:schemeClr val="lt1"/>
                </a:highlight>
                <a:latin typeface="Roboto"/>
                <a:ea typeface="Roboto"/>
                <a:cs typeface="Roboto"/>
                <a:sym typeface="Roboto"/>
                <a:hlinkClick r:id="rId6">
                  <a:extLst>
                    <a:ext uri="{A12FA001-AC4F-418D-AE19-62706E023703}">
                      <ahyp:hlinkClr val="tx"/>
                    </a:ext>
                  </a:extLst>
                </a:hlinkClick>
              </a:rPr>
              <a:t>Holistic Security - Identifying &amp; Analyisng Threats</a:t>
            </a:r>
            <a:endParaRPr sz="1387">
              <a:highlight>
                <a:schemeClr val="lt1"/>
              </a:highlight>
              <a:latin typeface="Roboto"/>
              <a:ea typeface="Roboto"/>
              <a:cs typeface="Roboto"/>
              <a:sym typeface="Roboto"/>
            </a:endParaRPr>
          </a:p>
        </p:txBody>
      </p:sp>
      <p:pic>
        <p:nvPicPr>
          <p:cNvPr id="287" name="Google Shape;287;p36"/>
          <p:cNvPicPr preferRelativeResize="0"/>
          <p:nvPr/>
        </p:nvPicPr>
        <p:blipFill>
          <a:blip r:embed="rId7">
            <a:alphaModFix/>
          </a:blip>
          <a:stretch>
            <a:fillRect/>
          </a:stretch>
        </p:blipFill>
        <p:spPr>
          <a:xfrm>
            <a:off x="5609523" y="2259248"/>
            <a:ext cx="2542751" cy="870275"/>
          </a:xfrm>
          <a:prstGeom prst="rect">
            <a:avLst/>
          </a:prstGeom>
          <a:noFill/>
          <a:ln cap="flat" cmpd="sng" w="9525">
            <a:solidFill>
              <a:srgbClr val="424242"/>
            </a:solidFill>
            <a:prstDash val="solid"/>
            <a:round/>
            <a:headEnd len="sm" w="sm" type="none"/>
            <a:tailEnd len="sm" w="sm" type="none"/>
          </a:ln>
        </p:spPr>
      </p:pic>
      <p:pic>
        <p:nvPicPr>
          <p:cNvPr id="288" name="Google Shape;288;p36"/>
          <p:cNvPicPr preferRelativeResize="0"/>
          <p:nvPr/>
        </p:nvPicPr>
        <p:blipFill>
          <a:blip r:embed="rId8">
            <a:alphaModFix/>
          </a:blip>
          <a:stretch>
            <a:fillRect/>
          </a:stretch>
        </p:blipFill>
        <p:spPr>
          <a:xfrm>
            <a:off x="4947075" y="1748949"/>
            <a:ext cx="4280249" cy="1629475"/>
          </a:xfrm>
          <a:prstGeom prst="rect">
            <a:avLst/>
          </a:prstGeom>
          <a:noFill/>
          <a:ln cap="flat" cmpd="sng" w="9525">
            <a:solidFill>
              <a:srgbClr val="42424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7"/>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GB" sz="2600">
                <a:solidFill>
                  <a:schemeClr val="accent1"/>
                </a:solidFill>
              </a:rPr>
              <a:t>Open Tech Camp - Data Classification </a:t>
            </a:r>
            <a:endParaRPr sz="2600"/>
          </a:p>
        </p:txBody>
      </p:sp>
      <p:sp>
        <p:nvSpPr>
          <p:cNvPr id="294" name="Google Shape;294;p37"/>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30200" lvl="0" marL="457200" rtl="0" algn="l">
              <a:lnSpc>
                <a:spcPct val="105000"/>
              </a:lnSpc>
              <a:spcBef>
                <a:spcPts val="0"/>
              </a:spcBef>
              <a:spcAft>
                <a:spcPts val="0"/>
              </a:spcAft>
              <a:buSzPts val="1600"/>
              <a:buChar char="●"/>
            </a:pPr>
            <a:r>
              <a:rPr b="1" lang="en-GB" sz="1600"/>
              <a:t>Discussion </a:t>
            </a:r>
            <a:endParaRPr b="1" sz="1600"/>
          </a:p>
          <a:p>
            <a:pPr indent="-330200" lvl="1" marL="914400" rtl="0" algn="l">
              <a:lnSpc>
                <a:spcPct val="100000"/>
              </a:lnSpc>
              <a:spcBef>
                <a:spcPts val="0"/>
              </a:spcBef>
              <a:spcAft>
                <a:spcPts val="0"/>
              </a:spcAft>
              <a:buSzPts val="1600"/>
              <a:buChar char="○"/>
            </a:pPr>
            <a:r>
              <a:rPr b="1" lang="en-GB" sz="1250">
                <a:solidFill>
                  <a:srgbClr val="DB4437"/>
                </a:solidFill>
                <a:latin typeface="Arial"/>
                <a:ea typeface="Arial"/>
                <a:cs typeface="Arial"/>
                <a:sym typeface="Arial"/>
              </a:rPr>
              <a:t>CONFIDENTIAL/SECRET</a:t>
            </a:r>
            <a:r>
              <a:rPr lang="en-GB" sz="1250">
                <a:solidFill>
                  <a:srgbClr val="64E572"/>
                </a:solidFill>
                <a:latin typeface="Arial"/>
                <a:ea typeface="Arial"/>
                <a:cs typeface="Arial"/>
                <a:sym typeface="Arial"/>
              </a:rPr>
              <a:t> </a:t>
            </a:r>
            <a:br>
              <a:rPr lang="en-GB" sz="1250">
                <a:solidFill>
                  <a:srgbClr val="64E572"/>
                </a:solidFill>
                <a:latin typeface="Arial"/>
                <a:ea typeface="Arial"/>
                <a:cs typeface="Arial"/>
                <a:sym typeface="Arial"/>
              </a:rPr>
            </a:br>
            <a:r>
              <a:rPr lang="en-GB" sz="1250">
                <a:latin typeface="Arial"/>
                <a:ea typeface="Arial"/>
                <a:cs typeface="Arial"/>
                <a:sym typeface="Arial"/>
              </a:rPr>
              <a:t>(</a:t>
            </a:r>
            <a:r>
              <a:rPr b="1" lang="en-GB" sz="1250">
                <a:latin typeface="Arial"/>
                <a:ea typeface="Arial"/>
                <a:cs typeface="Arial"/>
                <a:sym typeface="Arial"/>
              </a:rPr>
              <a:t>For recipients only-/no sharing, huge/devastating impact if leaked limited</a:t>
            </a:r>
            <a:r>
              <a:rPr lang="en-GB" sz="1250">
                <a:latin typeface="Arial"/>
                <a:ea typeface="Arial"/>
                <a:cs typeface="Arial"/>
                <a:sym typeface="Arial"/>
              </a:rPr>
              <a:t>)</a:t>
            </a:r>
            <a:endParaRPr sz="1250">
              <a:latin typeface="Arial"/>
              <a:ea typeface="Arial"/>
              <a:cs typeface="Arial"/>
              <a:sym typeface="Arial"/>
            </a:endParaRPr>
          </a:p>
          <a:p>
            <a:pPr indent="-330200" lvl="1" marL="914400" rtl="0" algn="l">
              <a:lnSpc>
                <a:spcPct val="100000"/>
              </a:lnSpc>
              <a:spcBef>
                <a:spcPts val="0"/>
              </a:spcBef>
              <a:spcAft>
                <a:spcPts val="0"/>
              </a:spcAft>
              <a:buSzPts val="1600"/>
              <a:buChar char="○"/>
            </a:pPr>
            <a:r>
              <a:rPr b="1" lang="en-GB" sz="1250">
                <a:solidFill>
                  <a:srgbClr val="FF9900"/>
                </a:solidFill>
                <a:latin typeface="Arial"/>
                <a:ea typeface="Arial"/>
                <a:cs typeface="Arial"/>
                <a:sym typeface="Arial"/>
              </a:rPr>
              <a:t>INTERNAL</a:t>
            </a:r>
            <a:r>
              <a:rPr lang="en-GB" sz="1250">
                <a:solidFill>
                  <a:srgbClr val="64E572"/>
                </a:solidFill>
                <a:latin typeface="Arial"/>
                <a:ea typeface="Arial"/>
                <a:cs typeface="Arial"/>
                <a:sym typeface="Arial"/>
              </a:rPr>
              <a:t> </a:t>
            </a:r>
            <a:br>
              <a:rPr lang="en-GB" sz="1250">
                <a:solidFill>
                  <a:srgbClr val="64E572"/>
                </a:solidFill>
                <a:latin typeface="Arial"/>
                <a:ea typeface="Arial"/>
                <a:cs typeface="Arial"/>
                <a:sym typeface="Arial"/>
              </a:rPr>
            </a:br>
            <a:r>
              <a:rPr b="1" lang="en-GB" sz="1250">
                <a:latin typeface="Arial"/>
                <a:ea typeface="Arial"/>
                <a:cs typeface="Arial"/>
                <a:sym typeface="Arial"/>
              </a:rPr>
              <a:t>(Limited  recipients &amp; sharing-For</a:t>
            </a:r>
            <a:r>
              <a:rPr lang="en-GB" sz="1250">
                <a:latin typeface="Arial"/>
                <a:ea typeface="Arial"/>
                <a:cs typeface="Arial"/>
                <a:sym typeface="Arial"/>
              </a:rPr>
              <a:t> </a:t>
            </a:r>
            <a:r>
              <a:rPr b="1" lang="en-GB" sz="1250">
                <a:latin typeface="Arial"/>
                <a:ea typeface="Arial"/>
                <a:cs typeface="Arial"/>
                <a:sym typeface="Arial"/>
              </a:rPr>
              <a:t>organisation, partners/collective</a:t>
            </a:r>
            <a:r>
              <a:rPr lang="en-GB" sz="1250">
                <a:latin typeface="Arial"/>
                <a:ea typeface="Arial"/>
                <a:cs typeface="Arial"/>
                <a:sym typeface="Arial"/>
              </a:rPr>
              <a:t> use only, large  impact if leaked - limited sharing)</a:t>
            </a:r>
            <a:endParaRPr sz="1250">
              <a:latin typeface="Arial"/>
              <a:ea typeface="Arial"/>
              <a:cs typeface="Arial"/>
              <a:sym typeface="Arial"/>
            </a:endParaRPr>
          </a:p>
          <a:p>
            <a:pPr indent="-330200" lvl="1" marL="914400" rtl="0" algn="l">
              <a:lnSpc>
                <a:spcPct val="100000"/>
              </a:lnSpc>
              <a:spcBef>
                <a:spcPts val="0"/>
              </a:spcBef>
              <a:spcAft>
                <a:spcPts val="0"/>
              </a:spcAft>
              <a:buSzPts val="1600"/>
              <a:buChar char="○"/>
            </a:pPr>
            <a:r>
              <a:rPr b="1" lang="en-GB" sz="1250">
                <a:solidFill>
                  <a:srgbClr val="6AA84F"/>
                </a:solidFill>
                <a:highlight>
                  <a:srgbClr val="FFFFFF"/>
                </a:highlight>
                <a:latin typeface="Arial"/>
                <a:ea typeface="Arial"/>
                <a:cs typeface="Arial"/>
                <a:sym typeface="Arial"/>
              </a:rPr>
              <a:t>PRIVATE</a:t>
            </a:r>
            <a:r>
              <a:rPr lang="en-GB" sz="1250">
                <a:solidFill>
                  <a:srgbClr val="64E572"/>
                </a:solidFill>
                <a:latin typeface="Arial"/>
                <a:ea typeface="Arial"/>
                <a:cs typeface="Arial"/>
                <a:sym typeface="Arial"/>
              </a:rPr>
              <a:t> </a:t>
            </a:r>
            <a:br>
              <a:rPr lang="en-GB" sz="1250">
                <a:solidFill>
                  <a:srgbClr val="D1D2D3"/>
                </a:solidFill>
                <a:latin typeface="Arial"/>
                <a:ea typeface="Arial"/>
                <a:cs typeface="Arial"/>
                <a:sym typeface="Arial"/>
              </a:rPr>
            </a:br>
            <a:r>
              <a:rPr b="1" lang="en-GB" sz="1250">
                <a:latin typeface="Arial"/>
                <a:ea typeface="Arial"/>
                <a:cs typeface="Arial"/>
                <a:sym typeface="Arial"/>
              </a:rPr>
              <a:t>(Limited recipients &amp; sharing or individuals, organisation, partners &amp; their community only</a:t>
            </a:r>
            <a:r>
              <a:rPr lang="en-GB" sz="1250">
                <a:solidFill>
                  <a:srgbClr val="212529"/>
                </a:solidFill>
                <a:latin typeface="Arial"/>
                <a:ea typeface="Arial"/>
                <a:cs typeface="Arial"/>
                <a:sym typeface="Arial"/>
              </a:rPr>
              <a:t>. Some impact if leaked/shared)</a:t>
            </a:r>
            <a:endParaRPr sz="1250">
              <a:solidFill>
                <a:srgbClr val="212529"/>
              </a:solidFill>
              <a:latin typeface="Arial"/>
              <a:ea typeface="Arial"/>
              <a:cs typeface="Arial"/>
              <a:sym typeface="Arial"/>
            </a:endParaRPr>
          </a:p>
          <a:p>
            <a:pPr indent="-330200" lvl="1" marL="914400" rtl="0" algn="l">
              <a:lnSpc>
                <a:spcPct val="100000"/>
              </a:lnSpc>
              <a:spcBef>
                <a:spcPts val="0"/>
              </a:spcBef>
              <a:spcAft>
                <a:spcPts val="0"/>
              </a:spcAft>
              <a:buSzPts val="1600"/>
              <a:buChar char="○"/>
            </a:pPr>
            <a:r>
              <a:rPr lang="en-GB" sz="1250">
                <a:solidFill>
                  <a:schemeClr val="lt1"/>
                </a:solidFill>
                <a:highlight>
                  <a:srgbClr val="999999"/>
                </a:highlight>
                <a:latin typeface="Arial"/>
                <a:ea typeface="Arial"/>
                <a:cs typeface="Arial"/>
                <a:sym typeface="Arial"/>
              </a:rPr>
              <a:t>PUBLIC</a:t>
            </a:r>
            <a:r>
              <a:rPr lang="en-GB" sz="1250">
                <a:solidFill>
                  <a:srgbClr val="64E572"/>
                </a:solidFill>
                <a:latin typeface="Arial"/>
                <a:ea typeface="Arial"/>
                <a:cs typeface="Arial"/>
                <a:sym typeface="Arial"/>
              </a:rPr>
              <a:t> </a:t>
            </a:r>
            <a:br>
              <a:rPr lang="en-GB" sz="1250">
                <a:solidFill>
                  <a:srgbClr val="D1D2D3"/>
                </a:solidFill>
                <a:latin typeface="Arial"/>
                <a:ea typeface="Arial"/>
                <a:cs typeface="Arial"/>
                <a:sym typeface="Arial"/>
              </a:rPr>
            </a:br>
            <a:r>
              <a:rPr b="1" lang="en-GB" sz="1250">
                <a:latin typeface="Arial"/>
                <a:ea typeface="Arial"/>
                <a:cs typeface="Arial"/>
                <a:sym typeface="Arial"/>
              </a:rPr>
              <a:t>No Limits. Is available on website</a:t>
            </a:r>
            <a:endParaRPr sz="1250">
              <a:solidFill>
                <a:srgbClr val="212529"/>
              </a:solidFill>
              <a:latin typeface="Arial"/>
              <a:ea typeface="Arial"/>
              <a:cs typeface="Arial"/>
              <a:sym typeface="Arial"/>
            </a:endParaRPr>
          </a:p>
          <a:p>
            <a:pPr indent="0" lvl="0" marL="0" rtl="0" algn="l">
              <a:lnSpc>
                <a:spcPct val="105000"/>
              </a:lnSpc>
              <a:spcBef>
                <a:spcPts val="0"/>
              </a:spcBef>
              <a:spcAft>
                <a:spcPts val="1200"/>
              </a:spcAft>
              <a:buNone/>
            </a:pPr>
            <a:r>
              <a:t/>
            </a:r>
            <a:endParaRPr b="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8"/>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Sinar Traffic Light Protocol</a:t>
            </a:r>
            <a:endParaRPr/>
          </a:p>
        </p:txBody>
      </p:sp>
      <p:sp>
        <p:nvSpPr>
          <p:cNvPr id="300" name="Google Shape;300;p38"/>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30200" lvl="0" marL="457200" rtl="0" algn="l">
              <a:lnSpc>
                <a:spcPct val="105000"/>
              </a:lnSpc>
              <a:spcBef>
                <a:spcPts val="0"/>
              </a:spcBef>
              <a:spcAft>
                <a:spcPts val="0"/>
              </a:spcAft>
              <a:buSzPts val="1600"/>
              <a:buChar char="●"/>
            </a:pPr>
            <a:r>
              <a:rPr b="1" lang="en-GB" sz="1600"/>
              <a:t>TLP 2.0 for </a:t>
            </a:r>
            <a:r>
              <a:rPr b="1" lang="en-GB" sz="1600" u="sng"/>
              <a:t>Sharing</a:t>
            </a:r>
            <a:endParaRPr b="1" sz="1600" u="sng"/>
          </a:p>
          <a:p>
            <a:pPr indent="-330200" lvl="1" marL="914400" rtl="0" algn="l">
              <a:lnSpc>
                <a:spcPct val="100000"/>
              </a:lnSpc>
              <a:spcBef>
                <a:spcPts val="0"/>
              </a:spcBef>
              <a:spcAft>
                <a:spcPts val="0"/>
              </a:spcAft>
              <a:buSzPts val="1600"/>
              <a:buChar char="○"/>
            </a:pPr>
            <a:r>
              <a:rPr b="1" lang="en-GB" sz="1250">
                <a:latin typeface="Arial"/>
                <a:ea typeface="Arial"/>
                <a:cs typeface="Arial"/>
                <a:sym typeface="Arial"/>
              </a:rPr>
              <a:t>TLP</a:t>
            </a:r>
            <a:r>
              <a:rPr b="1" lang="en-GB" sz="1250">
                <a:solidFill>
                  <a:srgbClr val="999999"/>
                </a:solidFill>
                <a:latin typeface="Arial"/>
                <a:ea typeface="Arial"/>
                <a:cs typeface="Arial"/>
                <a:sym typeface="Arial"/>
              </a:rPr>
              <a:t>: </a:t>
            </a:r>
            <a:r>
              <a:rPr b="1" lang="en-GB" sz="1250">
                <a:solidFill>
                  <a:srgbClr val="DB4437"/>
                </a:solidFill>
                <a:latin typeface="Arial"/>
                <a:ea typeface="Arial"/>
                <a:cs typeface="Arial"/>
                <a:sym typeface="Arial"/>
              </a:rPr>
              <a:t>RED</a:t>
            </a:r>
            <a:r>
              <a:rPr b="1" lang="en-GB" sz="1250">
                <a:solidFill>
                  <a:srgbClr val="64E572"/>
                </a:solidFill>
                <a:latin typeface="Arial"/>
                <a:ea typeface="Arial"/>
                <a:cs typeface="Arial"/>
                <a:sym typeface="Arial"/>
              </a:rPr>
              <a:t> </a:t>
            </a:r>
            <a:r>
              <a:rPr b="1" lang="en-GB" sz="1250">
                <a:solidFill>
                  <a:srgbClr val="D1D2D3"/>
                </a:solidFill>
                <a:latin typeface="Arial"/>
                <a:ea typeface="Arial"/>
                <a:cs typeface="Arial"/>
                <a:sym typeface="Arial"/>
              </a:rPr>
              <a:t>(</a:t>
            </a:r>
            <a:r>
              <a:rPr b="1" lang="en-GB" sz="1250" u="sng">
                <a:solidFill>
                  <a:schemeClr val="accent1"/>
                </a:solidFill>
                <a:latin typeface="Arial"/>
                <a:ea typeface="Arial"/>
                <a:cs typeface="Arial"/>
                <a:sym typeface="Arial"/>
                <a:hlinkClick r:id="rId3">
                  <a:extLst>
                    <a:ext uri="{A12FA001-AC4F-418D-AE19-62706E023703}">
                      <ahyp:hlinkClr val="tx"/>
                    </a:ext>
                  </a:extLst>
                </a:hlinkClick>
              </a:rPr>
              <a:t>For recipients only, no further disclosure</a:t>
            </a:r>
            <a:r>
              <a:rPr b="1" lang="en-GB" sz="1250">
                <a:solidFill>
                  <a:srgbClr val="D1D2D3"/>
                </a:solidFill>
                <a:latin typeface="Arial"/>
                <a:ea typeface="Arial"/>
                <a:cs typeface="Arial"/>
                <a:sym typeface="Arial"/>
              </a:rPr>
              <a:t>)</a:t>
            </a:r>
            <a:endParaRPr b="1" sz="1250">
              <a:solidFill>
                <a:srgbClr val="737373"/>
              </a:solidFill>
              <a:latin typeface="Arial"/>
              <a:ea typeface="Arial"/>
              <a:cs typeface="Arial"/>
              <a:sym typeface="Arial"/>
            </a:endParaRPr>
          </a:p>
          <a:p>
            <a:pPr indent="0" lvl="0" marL="0" rtl="0" algn="l">
              <a:lnSpc>
                <a:spcPct val="100000"/>
              </a:lnSpc>
              <a:spcBef>
                <a:spcPts val="0"/>
              </a:spcBef>
              <a:spcAft>
                <a:spcPts val="0"/>
              </a:spcAft>
              <a:buNone/>
            </a:pPr>
            <a:r>
              <a:t/>
            </a:r>
            <a:endParaRPr b="1" sz="1250">
              <a:solidFill>
                <a:srgbClr val="DB4437"/>
              </a:solidFill>
              <a:latin typeface="Arial"/>
              <a:ea typeface="Arial"/>
              <a:cs typeface="Arial"/>
              <a:sym typeface="Arial"/>
            </a:endParaRPr>
          </a:p>
          <a:p>
            <a:pPr indent="-330200" lvl="1" marL="914400" rtl="0" algn="l">
              <a:lnSpc>
                <a:spcPct val="100000"/>
              </a:lnSpc>
              <a:spcBef>
                <a:spcPts val="0"/>
              </a:spcBef>
              <a:spcAft>
                <a:spcPts val="0"/>
              </a:spcAft>
              <a:buSzPts val="1600"/>
              <a:buChar char="○"/>
            </a:pPr>
            <a:r>
              <a:rPr b="1" lang="en-GB" sz="1250">
                <a:solidFill>
                  <a:srgbClr val="000000"/>
                </a:solidFill>
                <a:latin typeface="Arial"/>
                <a:ea typeface="Arial"/>
                <a:cs typeface="Arial"/>
                <a:sym typeface="Arial"/>
              </a:rPr>
              <a:t>TLP: </a:t>
            </a:r>
            <a:r>
              <a:rPr b="1" lang="en-GB" sz="1250">
                <a:solidFill>
                  <a:srgbClr val="FF9900"/>
                </a:solidFill>
                <a:latin typeface="Arial"/>
                <a:ea typeface="Arial"/>
                <a:cs typeface="Arial"/>
                <a:sym typeface="Arial"/>
              </a:rPr>
              <a:t>AMBER</a:t>
            </a:r>
            <a:r>
              <a:rPr b="1" lang="en-GB" sz="1250">
                <a:solidFill>
                  <a:srgbClr val="64E572"/>
                </a:solidFill>
                <a:latin typeface="Arial"/>
                <a:ea typeface="Arial"/>
                <a:cs typeface="Arial"/>
                <a:sym typeface="Arial"/>
              </a:rPr>
              <a:t> </a:t>
            </a:r>
            <a:r>
              <a:rPr b="1" lang="en-GB" sz="1250">
                <a:solidFill>
                  <a:srgbClr val="666666"/>
                </a:solidFill>
                <a:latin typeface="Arial"/>
                <a:ea typeface="Arial"/>
                <a:cs typeface="Arial"/>
                <a:sym typeface="Arial"/>
              </a:rPr>
              <a:t>(</a:t>
            </a:r>
            <a:r>
              <a:rPr b="1" lang="en-GB" sz="1250" u="sng">
                <a:solidFill>
                  <a:schemeClr val="accent1"/>
                </a:solidFill>
                <a:latin typeface="Arial"/>
                <a:ea typeface="Arial"/>
                <a:cs typeface="Arial"/>
                <a:sym typeface="Arial"/>
                <a:hlinkClick r:id="rId4">
                  <a:extLst>
                    <a:ext uri="{A12FA001-AC4F-418D-AE19-62706E023703}">
                      <ahyp:hlinkClr val="tx"/>
                    </a:ext>
                  </a:extLst>
                </a:hlinkClick>
              </a:rPr>
              <a:t>Limited disclosure to recipients </a:t>
            </a:r>
            <a:br>
              <a:rPr b="1" lang="en-GB" sz="1250" u="sng">
                <a:solidFill>
                  <a:schemeClr val="accent1"/>
                </a:solidFill>
                <a:latin typeface="Arial"/>
                <a:ea typeface="Arial"/>
                <a:cs typeface="Arial"/>
                <a:sym typeface="Arial"/>
                <a:hlinkClick r:id="rId5">
                  <a:extLst>
                    <a:ext uri="{A12FA001-AC4F-418D-AE19-62706E023703}">
                      <ahyp:hlinkClr val="tx"/>
                    </a:ext>
                  </a:extLst>
                </a:hlinkClick>
              </a:rPr>
            </a:br>
            <a:r>
              <a:rPr b="1" lang="en-GB" sz="1250" u="sng">
                <a:solidFill>
                  <a:schemeClr val="accent1"/>
                </a:solidFill>
                <a:latin typeface="Arial"/>
                <a:ea typeface="Arial"/>
                <a:cs typeface="Arial"/>
                <a:sym typeface="Arial"/>
                <a:hlinkClick r:id="rId6">
                  <a:extLst>
                    <a:ext uri="{A12FA001-AC4F-418D-AE19-62706E023703}">
                      <ahyp:hlinkClr val="tx"/>
                    </a:ext>
                  </a:extLst>
                </a:hlinkClick>
              </a:rPr>
              <a:t>- need-to-know basis within org, community-peers</a:t>
            </a:r>
            <a:br>
              <a:rPr b="1" lang="en-GB" sz="1250" u="sng">
                <a:solidFill>
                  <a:schemeClr val="accent1"/>
                </a:solidFill>
                <a:latin typeface="Arial"/>
                <a:ea typeface="Arial"/>
                <a:cs typeface="Arial"/>
                <a:sym typeface="Arial"/>
                <a:hlinkClick r:id="rId7">
                  <a:extLst>
                    <a:ext uri="{A12FA001-AC4F-418D-AE19-62706E023703}">
                      <ahyp:hlinkClr val="tx"/>
                    </a:ext>
                  </a:extLst>
                </a:hlinkClick>
              </a:rPr>
            </a:br>
            <a:r>
              <a:rPr b="1" lang="en-GB" sz="1250" u="sng">
                <a:solidFill>
                  <a:schemeClr val="accent1"/>
                </a:solidFill>
                <a:latin typeface="Arial"/>
                <a:ea typeface="Arial"/>
                <a:cs typeface="Arial"/>
                <a:sym typeface="Arial"/>
                <a:hlinkClick r:id="rId8">
                  <a:extLst>
                    <a:ext uri="{A12FA001-AC4F-418D-AE19-62706E023703}">
                      <ahyp:hlinkClr val="tx"/>
                    </a:ext>
                  </a:extLst>
                </a:hlinkClick>
              </a:rPr>
              <a:t>&amp; partners organisation</a:t>
            </a:r>
            <a:r>
              <a:rPr b="1" lang="en-GB" sz="1250">
                <a:solidFill>
                  <a:schemeClr val="accent1"/>
                </a:solidFill>
                <a:latin typeface="Arial"/>
                <a:ea typeface="Arial"/>
                <a:cs typeface="Arial"/>
                <a:sym typeface="Arial"/>
              </a:rPr>
              <a:t> </a:t>
            </a:r>
            <a:r>
              <a:rPr b="1" lang="en-GB" sz="1250">
                <a:solidFill>
                  <a:srgbClr val="666666"/>
                </a:solidFill>
                <a:latin typeface="Arial"/>
                <a:ea typeface="Arial"/>
                <a:cs typeface="Arial"/>
                <a:sym typeface="Arial"/>
              </a:rPr>
              <a:t>Add +STRICT for within org only)</a:t>
            </a:r>
            <a:endParaRPr b="1" sz="1250">
              <a:solidFill>
                <a:srgbClr val="737373"/>
              </a:solidFill>
              <a:latin typeface="Arial"/>
              <a:ea typeface="Arial"/>
              <a:cs typeface="Arial"/>
              <a:sym typeface="Arial"/>
            </a:endParaRPr>
          </a:p>
          <a:p>
            <a:pPr indent="0" lvl="0" marL="914400" rtl="0" algn="l">
              <a:lnSpc>
                <a:spcPct val="100000"/>
              </a:lnSpc>
              <a:spcBef>
                <a:spcPts val="0"/>
              </a:spcBef>
              <a:spcAft>
                <a:spcPts val="0"/>
              </a:spcAft>
              <a:buNone/>
            </a:pPr>
            <a:r>
              <a:t/>
            </a:r>
            <a:endParaRPr b="1" sz="1250">
              <a:solidFill>
                <a:srgbClr val="212529"/>
              </a:solidFill>
              <a:latin typeface="Arial"/>
              <a:ea typeface="Arial"/>
              <a:cs typeface="Arial"/>
              <a:sym typeface="Arial"/>
            </a:endParaRPr>
          </a:p>
          <a:p>
            <a:pPr indent="-330200" lvl="1" marL="914400" rtl="0" algn="l">
              <a:lnSpc>
                <a:spcPct val="100000"/>
              </a:lnSpc>
              <a:spcBef>
                <a:spcPts val="0"/>
              </a:spcBef>
              <a:spcAft>
                <a:spcPts val="0"/>
              </a:spcAft>
              <a:buSzPts val="1600"/>
              <a:buChar char="○"/>
            </a:pPr>
            <a:r>
              <a:rPr b="1" lang="en-GB" sz="1250">
                <a:solidFill>
                  <a:srgbClr val="212529"/>
                </a:solidFill>
                <a:latin typeface="Arial"/>
                <a:ea typeface="Arial"/>
                <a:cs typeface="Arial"/>
                <a:sym typeface="Arial"/>
              </a:rPr>
              <a:t>TLP:</a:t>
            </a:r>
            <a:r>
              <a:rPr lang="en-GB" sz="1250">
                <a:solidFill>
                  <a:srgbClr val="999999"/>
                </a:solidFill>
                <a:latin typeface="Arial"/>
                <a:ea typeface="Arial"/>
                <a:cs typeface="Arial"/>
                <a:sym typeface="Arial"/>
              </a:rPr>
              <a:t> </a:t>
            </a:r>
            <a:r>
              <a:rPr b="1" lang="en-GB" sz="1250">
                <a:solidFill>
                  <a:srgbClr val="00FF00"/>
                </a:solidFill>
                <a:latin typeface="Arial"/>
                <a:ea typeface="Arial"/>
                <a:cs typeface="Arial"/>
                <a:sym typeface="Arial"/>
              </a:rPr>
              <a:t>GREEN</a:t>
            </a:r>
            <a:r>
              <a:rPr lang="en-GB" sz="1250">
                <a:solidFill>
                  <a:srgbClr val="64E572"/>
                </a:solidFill>
                <a:latin typeface="Arial"/>
                <a:ea typeface="Arial"/>
                <a:cs typeface="Arial"/>
                <a:sym typeface="Arial"/>
              </a:rPr>
              <a:t> </a:t>
            </a:r>
            <a:r>
              <a:rPr b="1" lang="en-GB" sz="1250">
                <a:solidFill>
                  <a:srgbClr val="666666"/>
                </a:solidFill>
                <a:latin typeface="Arial"/>
                <a:ea typeface="Arial"/>
                <a:cs typeface="Arial"/>
                <a:sym typeface="Arial"/>
              </a:rPr>
              <a:t>(</a:t>
            </a:r>
            <a:r>
              <a:rPr b="1" lang="en-GB" sz="1250" u="sng">
                <a:solidFill>
                  <a:schemeClr val="accent1"/>
                </a:solidFill>
                <a:latin typeface="Arial"/>
                <a:ea typeface="Arial"/>
                <a:cs typeface="Arial"/>
                <a:sym typeface="Arial"/>
                <a:hlinkClick r:id="rId9">
                  <a:extLst>
                    <a:ext uri="{A12FA001-AC4F-418D-AE19-62706E023703}">
                      <ahyp:hlinkClr val="tx"/>
                    </a:ext>
                  </a:extLst>
                </a:hlinkClick>
              </a:rPr>
              <a:t>Limited disclosure to recipients </a:t>
            </a:r>
            <a:br>
              <a:rPr b="1" lang="en-GB" sz="1250" u="sng">
                <a:solidFill>
                  <a:schemeClr val="accent1"/>
                </a:solidFill>
                <a:latin typeface="Arial"/>
                <a:ea typeface="Arial"/>
                <a:cs typeface="Arial"/>
                <a:sym typeface="Arial"/>
                <a:hlinkClick r:id="rId10">
                  <a:extLst>
                    <a:ext uri="{A12FA001-AC4F-418D-AE19-62706E023703}">
                      <ahyp:hlinkClr val="tx"/>
                    </a:ext>
                  </a:extLst>
                </a:hlinkClick>
              </a:rPr>
            </a:br>
            <a:r>
              <a:rPr b="1" lang="en-GB" sz="1250" u="sng">
                <a:solidFill>
                  <a:schemeClr val="accent1"/>
                </a:solidFill>
                <a:latin typeface="Arial"/>
                <a:ea typeface="Arial"/>
                <a:cs typeface="Arial"/>
                <a:sym typeface="Arial"/>
                <a:hlinkClick r:id="rId11">
                  <a:extLst>
                    <a:ext uri="{A12FA001-AC4F-418D-AE19-62706E023703}">
                      <ahyp:hlinkClr val="tx"/>
                    </a:ext>
                  </a:extLst>
                </a:hlinkClick>
              </a:rPr>
              <a:t>and their community-peers &amp; partners organisation</a:t>
            </a:r>
            <a:br>
              <a:rPr lang="en-GB" sz="1250">
                <a:solidFill>
                  <a:schemeClr val="accent1"/>
                </a:solidFill>
                <a:latin typeface="Arial"/>
                <a:ea typeface="Arial"/>
                <a:cs typeface="Arial"/>
                <a:sym typeface="Arial"/>
              </a:rPr>
            </a:br>
            <a:r>
              <a:rPr lang="en-GB" sz="1250">
                <a:solidFill>
                  <a:srgbClr val="737373"/>
                </a:solidFill>
                <a:latin typeface="Arial"/>
                <a:ea typeface="Arial"/>
                <a:cs typeface="Arial"/>
                <a:sym typeface="Arial"/>
              </a:rPr>
              <a:t> </a:t>
            </a:r>
            <a:r>
              <a:rPr b="1" lang="en-GB" sz="1250">
                <a:solidFill>
                  <a:srgbClr val="737373"/>
                </a:solidFill>
                <a:latin typeface="Arial"/>
                <a:ea typeface="Arial"/>
                <a:cs typeface="Arial"/>
                <a:sym typeface="Arial"/>
              </a:rPr>
              <a:t>but not via publicly accessible channels</a:t>
            </a:r>
            <a:r>
              <a:rPr lang="en-GB" sz="1250">
                <a:solidFill>
                  <a:srgbClr val="737373"/>
                </a:solidFill>
                <a:latin typeface="Arial"/>
                <a:ea typeface="Arial"/>
                <a:cs typeface="Arial"/>
                <a:sym typeface="Arial"/>
              </a:rPr>
              <a:t>).</a:t>
            </a:r>
            <a:endParaRPr sz="1250">
              <a:solidFill>
                <a:srgbClr val="737373"/>
              </a:solidFill>
              <a:latin typeface="Arial"/>
              <a:ea typeface="Arial"/>
              <a:cs typeface="Arial"/>
              <a:sym typeface="Arial"/>
            </a:endParaRPr>
          </a:p>
          <a:p>
            <a:pPr indent="0" lvl="0" marL="914400" rtl="0" algn="l">
              <a:lnSpc>
                <a:spcPct val="100000"/>
              </a:lnSpc>
              <a:spcBef>
                <a:spcPts val="0"/>
              </a:spcBef>
              <a:spcAft>
                <a:spcPts val="0"/>
              </a:spcAft>
              <a:buNone/>
            </a:pPr>
            <a:r>
              <a:t/>
            </a:r>
            <a:endParaRPr b="1" sz="1250">
              <a:solidFill>
                <a:schemeClr val="lt1"/>
              </a:solidFill>
              <a:highlight>
                <a:srgbClr val="999999"/>
              </a:highlight>
              <a:latin typeface="Arial"/>
              <a:ea typeface="Arial"/>
              <a:cs typeface="Arial"/>
              <a:sym typeface="Arial"/>
            </a:endParaRPr>
          </a:p>
          <a:p>
            <a:pPr indent="-330200" lvl="1" marL="914400" rtl="0" algn="l">
              <a:lnSpc>
                <a:spcPct val="100000"/>
              </a:lnSpc>
              <a:spcBef>
                <a:spcPts val="0"/>
              </a:spcBef>
              <a:spcAft>
                <a:spcPts val="0"/>
              </a:spcAft>
              <a:buSzPts val="1600"/>
              <a:buChar char="○"/>
            </a:pPr>
            <a:r>
              <a:rPr b="1" lang="en-GB" sz="1250">
                <a:solidFill>
                  <a:srgbClr val="212529"/>
                </a:solidFill>
                <a:latin typeface="Arial"/>
                <a:ea typeface="Arial"/>
                <a:cs typeface="Arial"/>
                <a:sym typeface="Arial"/>
              </a:rPr>
              <a:t>TLP: </a:t>
            </a:r>
            <a:r>
              <a:rPr lang="en-GB" sz="1250">
                <a:solidFill>
                  <a:schemeClr val="lt1"/>
                </a:solidFill>
                <a:highlight>
                  <a:srgbClr val="999999"/>
                </a:highlight>
                <a:latin typeface="Arial"/>
                <a:ea typeface="Arial"/>
                <a:cs typeface="Arial"/>
                <a:sym typeface="Arial"/>
              </a:rPr>
              <a:t>CLEAR</a:t>
            </a:r>
            <a:r>
              <a:rPr lang="en-GB" sz="1250">
                <a:solidFill>
                  <a:srgbClr val="64E572"/>
                </a:solidFill>
                <a:latin typeface="Arial"/>
                <a:ea typeface="Arial"/>
                <a:cs typeface="Arial"/>
                <a:sym typeface="Arial"/>
              </a:rPr>
              <a:t> </a:t>
            </a:r>
            <a:r>
              <a:rPr lang="en-GB" sz="1250">
                <a:solidFill>
                  <a:srgbClr val="D1D2D3"/>
                </a:solidFill>
                <a:latin typeface="Arial"/>
                <a:ea typeface="Arial"/>
                <a:cs typeface="Arial"/>
                <a:sym typeface="Arial"/>
              </a:rPr>
              <a:t>(</a:t>
            </a:r>
            <a:r>
              <a:rPr b="1" lang="en-GB" sz="1250" u="sng">
                <a:solidFill>
                  <a:schemeClr val="accent1"/>
                </a:solidFill>
                <a:latin typeface="Arial"/>
                <a:ea typeface="Arial"/>
                <a:cs typeface="Arial"/>
                <a:sym typeface="Arial"/>
                <a:hlinkClick r:id="rId12">
                  <a:extLst>
                    <a:ext uri="{A12FA001-AC4F-418D-AE19-62706E023703}">
                      <ahyp:hlinkClr val="tx"/>
                    </a:ext>
                  </a:extLst>
                </a:hlinkClick>
              </a:rPr>
              <a:t>No limit on disclosure to recipients </a:t>
            </a:r>
            <a:endParaRPr sz="1250">
              <a:solidFill>
                <a:schemeClr val="accent1"/>
              </a:solidFill>
              <a:latin typeface="Arial"/>
              <a:ea typeface="Arial"/>
              <a:cs typeface="Arial"/>
              <a:sym typeface="Arial"/>
            </a:endParaRPr>
          </a:p>
          <a:p>
            <a:pPr indent="0" lvl="0" marL="914400" rtl="0" algn="l">
              <a:lnSpc>
                <a:spcPct val="100000"/>
              </a:lnSpc>
              <a:spcBef>
                <a:spcPts val="0"/>
              </a:spcBef>
              <a:spcAft>
                <a:spcPts val="0"/>
              </a:spcAft>
              <a:buNone/>
            </a:pPr>
            <a:r>
              <a:t/>
            </a:r>
            <a:endParaRPr b="1" sz="1250">
              <a:solidFill>
                <a:srgbClr val="6AA84F"/>
              </a:solidFill>
              <a:latin typeface="Arial"/>
              <a:ea typeface="Arial"/>
              <a:cs typeface="Arial"/>
              <a:sym typeface="Arial"/>
            </a:endParaRPr>
          </a:p>
          <a:p>
            <a:pPr indent="0" lvl="0" marL="0" rtl="0" algn="l">
              <a:lnSpc>
                <a:spcPct val="105000"/>
              </a:lnSpc>
              <a:spcBef>
                <a:spcPts val="0"/>
              </a:spcBef>
              <a:spcAft>
                <a:spcPts val="1200"/>
              </a:spcAft>
              <a:buNone/>
            </a:pPr>
            <a:r>
              <a:t/>
            </a:r>
            <a:endParaRPr b="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9"/>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Mapping or data inventory</a:t>
            </a:r>
            <a:endParaRPr/>
          </a:p>
        </p:txBody>
      </p:sp>
      <p:pic>
        <p:nvPicPr>
          <p:cNvPr id="306" name="Google Shape;306;p39"/>
          <p:cNvPicPr preferRelativeResize="0"/>
          <p:nvPr/>
        </p:nvPicPr>
        <p:blipFill>
          <a:blip r:embed="rId3">
            <a:alphaModFix amt="81000"/>
          </a:blip>
          <a:stretch>
            <a:fillRect/>
          </a:stretch>
        </p:blipFill>
        <p:spPr>
          <a:xfrm>
            <a:off x="2258650" y="1211350"/>
            <a:ext cx="5811949" cy="3244400"/>
          </a:xfrm>
          <a:prstGeom prst="rect">
            <a:avLst/>
          </a:prstGeom>
          <a:noFill/>
          <a:ln cap="flat" cmpd="sng" w="9525">
            <a:solidFill>
              <a:schemeClr val="dk2"/>
            </a:solidFill>
            <a:prstDash val="solid"/>
            <a:round/>
            <a:headEnd len="sm" w="sm" type="none"/>
            <a:tailEnd len="sm" w="sm" type="none"/>
          </a:ln>
        </p:spPr>
      </p:pic>
      <p:sp>
        <p:nvSpPr>
          <p:cNvPr id="307" name="Google Shape;307;p39"/>
          <p:cNvSpPr txBox="1"/>
          <p:nvPr/>
        </p:nvSpPr>
        <p:spPr>
          <a:xfrm>
            <a:off x="962800" y="4404350"/>
            <a:ext cx="79284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latin typeface="Lato"/>
                <a:ea typeface="Lato"/>
                <a:cs typeface="Lato"/>
                <a:sym typeface="Lato"/>
              </a:rPr>
              <a:t>A rough whiteboard sketch of what we thought an intuitive flow mapping for civil society/non profit may look like</a:t>
            </a:r>
            <a:endParaRPr sz="1200">
              <a:solidFill>
                <a:schemeClr val="dk2"/>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0"/>
          <p:cNvSpPr txBox="1"/>
          <p:nvPr>
            <p:ph type="title"/>
          </p:nvPr>
        </p:nvSpPr>
        <p:spPr>
          <a:xfrm>
            <a:off x="1358150" y="575950"/>
            <a:ext cx="7363800" cy="56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300">
                <a:solidFill>
                  <a:schemeClr val="accent1"/>
                </a:solidFill>
              </a:rPr>
              <a:t>Intuitive Flow? Try this template for mapping</a:t>
            </a:r>
            <a:endParaRPr sz="2300"/>
          </a:p>
        </p:txBody>
      </p:sp>
      <p:sp>
        <p:nvSpPr>
          <p:cNvPr id="313" name="Google Shape;313;p40"/>
          <p:cNvSpPr txBox="1"/>
          <p:nvPr/>
        </p:nvSpPr>
        <p:spPr>
          <a:xfrm>
            <a:off x="962800" y="4404350"/>
            <a:ext cx="79284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2"/>
              </a:solidFill>
              <a:latin typeface="Lato"/>
              <a:ea typeface="Lato"/>
              <a:cs typeface="Lato"/>
              <a:sym typeface="Lato"/>
            </a:endParaRPr>
          </a:p>
        </p:txBody>
      </p:sp>
      <p:graphicFrame>
        <p:nvGraphicFramePr>
          <p:cNvPr id="314" name="Google Shape;314;p40"/>
          <p:cNvGraphicFramePr/>
          <p:nvPr/>
        </p:nvGraphicFramePr>
        <p:xfrm>
          <a:off x="1156400" y="1141650"/>
          <a:ext cx="3000000" cy="3000000"/>
        </p:xfrm>
        <a:graphic>
          <a:graphicData uri="http://schemas.openxmlformats.org/drawingml/2006/table">
            <a:tbl>
              <a:tblPr>
                <a:noFill/>
                <a:tableStyleId>{004340A4-95D4-48B3-A38B-F74BC99F8A3D}</a:tableStyleId>
              </a:tblPr>
              <a:tblGrid>
                <a:gridCol w="1891675"/>
                <a:gridCol w="1891675"/>
                <a:gridCol w="1891675"/>
                <a:gridCol w="1891675"/>
              </a:tblGrid>
              <a:tr h="799700">
                <a:tc>
                  <a:txBody>
                    <a:bodyPr/>
                    <a:lstStyle/>
                    <a:p>
                      <a:pPr indent="0" lvl="0" marL="0" rtl="0" algn="ctr">
                        <a:spcBef>
                          <a:spcPts val="0"/>
                        </a:spcBef>
                        <a:spcAft>
                          <a:spcPts val="0"/>
                        </a:spcAft>
                        <a:buNone/>
                      </a:pPr>
                      <a:r>
                        <a:rPr i="1" lang="en-GB" sz="1700"/>
                        <a:t>Classifier</a:t>
                      </a:r>
                      <a:endParaRPr i="1" sz="1700"/>
                    </a:p>
                  </a:txBody>
                  <a:tcPr marT="91425" marB="91425" marR="91425" marL="91425"/>
                </a:tc>
                <a:tc>
                  <a:txBody>
                    <a:bodyPr/>
                    <a:lstStyle/>
                    <a:p>
                      <a:pPr indent="0" lvl="0" marL="0" rtl="0" algn="ctr">
                        <a:spcBef>
                          <a:spcPts val="0"/>
                        </a:spcBef>
                        <a:spcAft>
                          <a:spcPts val="0"/>
                        </a:spcAft>
                        <a:buNone/>
                      </a:pPr>
                      <a:r>
                        <a:rPr lang="en-GB" sz="1700"/>
                        <a:t>Physical</a:t>
                      </a:r>
                      <a:endParaRPr sz="1700"/>
                    </a:p>
                  </a:txBody>
                  <a:tcPr marT="91425" marB="91425" marR="91425" marL="91425"/>
                </a:tc>
                <a:tc>
                  <a:txBody>
                    <a:bodyPr/>
                    <a:lstStyle/>
                    <a:p>
                      <a:pPr indent="0" lvl="0" marL="0" rtl="0" algn="ctr">
                        <a:spcBef>
                          <a:spcPts val="0"/>
                        </a:spcBef>
                        <a:spcAft>
                          <a:spcPts val="0"/>
                        </a:spcAft>
                        <a:buNone/>
                      </a:pPr>
                      <a:r>
                        <a:rPr lang="en-GB" sz="1700"/>
                        <a:t>Digital</a:t>
                      </a:r>
                      <a:endParaRPr sz="1700"/>
                    </a:p>
                  </a:txBody>
                  <a:tcPr marT="91425" marB="91425" marR="91425" marL="91425"/>
                </a:tc>
                <a:tc>
                  <a:txBody>
                    <a:bodyPr/>
                    <a:lstStyle/>
                    <a:p>
                      <a:pPr indent="0" lvl="0" marL="0" rtl="0" algn="ctr">
                        <a:spcBef>
                          <a:spcPts val="0"/>
                        </a:spcBef>
                        <a:spcAft>
                          <a:spcPts val="0"/>
                        </a:spcAft>
                        <a:buNone/>
                      </a:pPr>
                      <a:r>
                        <a:rPr lang="en-GB" sz="1700"/>
                        <a:t>Legal</a:t>
                      </a:r>
                      <a:endParaRPr sz="1700"/>
                    </a:p>
                  </a:txBody>
                  <a:tcPr marT="91425" marB="91425" marR="91425" marL="91425"/>
                </a:tc>
              </a:tr>
              <a:tr h="799700">
                <a:tc>
                  <a:txBody>
                    <a:bodyPr/>
                    <a:lstStyle/>
                    <a:p>
                      <a:pPr indent="0" lvl="0" marL="0" rtl="0" algn="l">
                        <a:spcBef>
                          <a:spcPts val="0"/>
                        </a:spcBef>
                        <a:spcAft>
                          <a:spcPts val="0"/>
                        </a:spcAft>
                        <a:buNone/>
                      </a:pPr>
                      <a:r>
                        <a:rPr lang="en-GB" sz="1700"/>
                        <a:t>Green / Private</a:t>
                      </a:r>
                      <a:endParaRPr sz="1700"/>
                    </a:p>
                  </a:txBody>
                  <a:tcPr marT="91425" marB="91425" marR="91425" marL="91425"/>
                </a:tc>
                <a:tc>
                  <a:txBody>
                    <a:bodyPr/>
                    <a:lstStyle/>
                    <a:p>
                      <a:pPr indent="0" lvl="0" marL="0" rtl="0" algn="ctr">
                        <a:spcBef>
                          <a:spcPts val="0"/>
                        </a:spcBef>
                        <a:spcAft>
                          <a:spcPts val="0"/>
                        </a:spcAft>
                        <a:buNone/>
                      </a:pPr>
                      <a:r>
                        <a:t/>
                      </a:r>
                      <a:endParaRPr sz="1700"/>
                    </a:p>
                  </a:txBody>
                  <a:tcPr marT="91425" marB="91425" marR="91425" marL="91425"/>
                </a:tc>
                <a:tc>
                  <a:txBody>
                    <a:bodyPr/>
                    <a:lstStyle/>
                    <a:p>
                      <a:pPr indent="0" lvl="0" marL="0" rtl="0" algn="ctr">
                        <a:spcBef>
                          <a:spcPts val="0"/>
                        </a:spcBef>
                        <a:spcAft>
                          <a:spcPts val="0"/>
                        </a:spcAft>
                        <a:buNone/>
                      </a:pPr>
                      <a:r>
                        <a:t/>
                      </a:r>
                      <a:endParaRPr sz="1700"/>
                    </a:p>
                  </a:txBody>
                  <a:tcPr marT="91425" marB="91425" marR="91425" marL="91425"/>
                </a:tc>
                <a:tc>
                  <a:txBody>
                    <a:bodyPr/>
                    <a:lstStyle/>
                    <a:p>
                      <a:pPr indent="0" lvl="0" marL="0" rtl="0" algn="ctr">
                        <a:spcBef>
                          <a:spcPts val="0"/>
                        </a:spcBef>
                        <a:spcAft>
                          <a:spcPts val="0"/>
                        </a:spcAft>
                        <a:buNone/>
                      </a:pPr>
                      <a:r>
                        <a:t/>
                      </a:r>
                      <a:endParaRPr sz="1700"/>
                    </a:p>
                  </a:txBody>
                  <a:tcPr marT="91425" marB="91425" marR="91425" marL="91425"/>
                </a:tc>
              </a:tr>
              <a:tr h="799700">
                <a:tc>
                  <a:txBody>
                    <a:bodyPr/>
                    <a:lstStyle/>
                    <a:p>
                      <a:pPr indent="0" lvl="0" marL="0" rtl="0" algn="l">
                        <a:spcBef>
                          <a:spcPts val="0"/>
                        </a:spcBef>
                        <a:spcAft>
                          <a:spcPts val="0"/>
                        </a:spcAft>
                        <a:buNone/>
                      </a:pPr>
                      <a:r>
                        <a:rPr lang="en-GB" sz="1700"/>
                        <a:t>Yellow / Confidential</a:t>
                      </a:r>
                      <a:endParaRPr sz="1700"/>
                    </a:p>
                  </a:txBody>
                  <a:tcPr marT="91425" marB="91425" marR="91425" marL="91425"/>
                </a:tc>
                <a:tc>
                  <a:txBody>
                    <a:bodyPr/>
                    <a:lstStyle/>
                    <a:p>
                      <a:pPr indent="0" lvl="0" marL="0" rtl="0" algn="ctr">
                        <a:spcBef>
                          <a:spcPts val="0"/>
                        </a:spcBef>
                        <a:spcAft>
                          <a:spcPts val="0"/>
                        </a:spcAft>
                        <a:buNone/>
                      </a:pPr>
                      <a:r>
                        <a:t/>
                      </a:r>
                      <a:endParaRPr sz="1700"/>
                    </a:p>
                  </a:txBody>
                  <a:tcPr marT="91425" marB="91425" marR="91425" marL="91425"/>
                </a:tc>
                <a:tc>
                  <a:txBody>
                    <a:bodyPr/>
                    <a:lstStyle/>
                    <a:p>
                      <a:pPr indent="0" lvl="0" marL="0" rtl="0" algn="ctr">
                        <a:spcBef>
                          <a:spcPts val="0"/>
                        </a:spcBef>
                        <a:spcAft>
                          <a:spcPts val="0"/>
                        </a:spcAft>
                        <a:buNone/>
                      </a:pPr>
                      <a:r>
                        <a:t/>
                      </a:r>
                      <a:endParaRPr sz="1700"/>
                    </a:p>
                  </a:txBody>
                  <a:tcPr marT="91425" marB="91425" marR="91425" marL="91425"/>
                </a:tc>
                <a:tc>
                  <a:txBody>
                    <a:bodyPr/>
                    <a:lstStyle/>
                    <a:p>
                      <a:pPr indent="0" lvl="0" marL="0" rtl="0" algn="ctr">
                        <a:spcBef>
                          <a:spcPts val="0"/>
                        </a:spcBef>
                        <a:spcAft>
                          <a:spcPts val="0"/>
                        </a:spcAft>
                        <a:buNone/>
                      </a:pPr>
                      <a:r>
                        <a:t/>
                      </a:r>
                      <a:endParaRPr sz="1700"/>
                    </a:p>
                  </a:txBody>
                  <a:tcPr marT="91425" marB="91425" marR="91425" marL="91425"/>
                </a:tc>
              </a:tr>
              <a:tr h="799700">
                <a:tc>
                  <a:txBody>
                    <a:bodyPr/>
                    <a:lstStyle/>
                    <a:p>
                      <a:pPr indent="0" lvl="0" marL="0" rtl="0" algn="l">
                        <a:spcBef>
                          <a:spcPts val="0"/>
                        </a:spcBef>
                        <a:spcAft>
                          <a:spcPts val="0"/>
                        </a:spcAft>
                        <a:buNone/>
                      </a:pPr>
                      <a:r>
                        <a:rPr lang="en-GB" sz="1700"/>
                        <a:t>Red / Restricted</a:t>
                      </a:r>
                      <a:endParaRPr sz="1700"/>
                    </a:p>
                  </a:txBody>
                  <a:tcPr marT="91425" marB="91425" marR="91425" marL="91425"/>
                </a:tc>
                <a:tc>
                  <a:txBody>
                    <a:bodyPr/>
                    <a:lstStyle/>
                    <a:p>
                      <a:pPr indent="0" lvl="0" marL="0" rtl="0" algn="ctr">
                        <a:spcBef>
                          <a:spcPts val="0"/>
                        </a:spcBef>
                        <a:spcAft>
                          <a:spcPts val="0"/>
                        </a:spcAft>
                        <a:buNone/>
                      </a:pPr>
                      <a:r>
                        <a:t/>
                      </a:r>
                      <a:endParaRPr sz="1700"/>
                    </a:p>
                  </a:txBody>
                  <a:tcPr marT="91425" marB="91425" marR="91425" marL="91425"/>
                </a:tc>
                <a:tc>
                  <a:txBody>
                    <a:bodyPr/>
                    <a:lstStyle/>
                    <a:p>
                      <a:pPr indent="0" lvl="0" marL="0" rtl="0" algn="ctr">
                        <a:spcBef>
                          <a:spcPts val="0"/>
                        </a:spcBef>
                        <a:spcAft>
                          <a:spcPts val="0"/>
                        </a:spcAft>
                        <a:buNone/>
                      </a:pPr>
                      <a:r>
                        <a:t/>
                      </a:r>
                      <a:endParaRPr sz="1700"/>
                    </a:p>
                  </a:txBody>
                  <a:tcPr marT="91425" marB="91425" marR="91425" marL="91425"/>
                </a:tc>
                <a:tc>
                  <a:txBody>
                    <a:bodyPr/>
                    <a:lstStyle/>
                    <a:p>
                      <a:pPr indent="0" lvl="0" marL="0" rtl="0" algn="ctr">
                        <a:spcBef>
                          <a:spcPts val="0"/>
                        </a:spcBef>
                        <a:spcAft>
                          <a:spcPts val="0"/>
                        </a:spcAft>
                        <a:buNone/>
                      </a:pPr>
                      <a:r>
                        <a:t/>
                      </a:r>
                      <a:endParaRPr sz="1700"/>
                    </a:p>
                  </a:txBody>
                  <a:tcPr marT="91425" marB="91425" marR="91425" marL="91425"/>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1"/>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Zero Trust</a:t>
            </a:r>
            <a:endParaRPr/>
          </a:p>
        </p:txBody>
      </p:sp>
      <p:sp>
        <p:nvSpPr>
          <p:cNvPr id="320" name="Google Shape;320;p41"/>
          <p:cNvSpPr txBox="1"/>
          <p:nvPr/>
        </p:nvSpPr>
        <p:spPr>
          <a:xfrm>
            <a:off x="962800" y="4404350"/>
            <a:ext cx="79284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2"/>
              </a:solidFill>
              <a:latin typeface="Lato"/>
              <a:ea typeface="Lato"/>
              <a:cs typeface="Lato"/>
              <a:sym typeface="Lato"/>
            </a:endParaRPr>
          </a:p>
        </p:txBody>
      </p:sp>
      <p:sp>
        <p:nvSpPr>
          <p:cNvPr id="321" name="Google Shape;321;p41"/>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2"/>
              </a:buClr>
              <a:buSzPts val="1100"/>
              <a:buFont typeface="Arial"/>
              <a:buNone/>
            </a:pPr>
            <a:r>
              <a:rPr b="1" lang="en-GB" sz="1900">
                <a:solidFill>
                  <a:srgbClr val="172B4D"/>
                </a:solidFill>
                <a:highlight>
                  <a:schemeClr val="lt1"/>
                </a:highlight>
                <a:latin typeface="Roboto"/>
                <a:ea typeface="Roboto"/>
                <a:cs typeface="Roboto"/>
                <a:sym typeface="Roboto"/>
              </a:rPr>
              <a:t>Trust, but always check </a:t>
            </a:r>
            <a:r>
              <a:rPr lang="en-GB" sz="1900">
                <a:solidFill>
                  <a:srgbClr val="172B4D"/>
                </a:solidFill>
                <a:highlight>
                  <a:schemeClr val="lt1"/>
                </a:highlight>
                <a:latin typeface="Roboto"/>
                <a:ea typeface="Roboto"/>
                <a:cs typeface="Roboto"/>
                <a:sym typeface="Roboto"/>
              </a:rPr>
              <a:t>(towards automation?)</a:t>
            </a:r>
            <a:endParaRPr sz="1900">
              <a:solidFill>
                <a:srgbClr val="172B4D"/>
              </a:solidFill>
              <a:highlight>
                <a:schemeClr val="lt1"/>
              </a:highlight>
              <a:latin typeface="Roboto"/>
              <a:ea typeface="Roboto"/>
              <a:cs typeface="Roboto"/>
              <a:sym typeface="Roboto"/>
            </a:endParaRPr>
          </a:p>
          <a:p>
            <a:pPr indent="-349250" lvl="0" marL="457200" rtl="0" algn="l">
              <a:spcBef>
                <a:spcPts val="0"/>
              </a:spcBef>
              <a:spcAft>
                <a:spcPts val="0"/>
              </a:spcAft>
              <a:buClr>
                <a:srgbClr val="172B4D"/>
              </a:buClr>
              <a:buSzPts val="1900"/>
              <a:buFont typeface="Roboto"/>
              <a:buChar char="●"/>
            </a:pPr>
            <a:r>
              <a:rPr lang="en-GB" sz="1900">
                <a:solidFill>
                  <a:srgbClr val="172B4D"/>
                </a:solidFill>
                <a:highlight>
                  <a:schemeClr val="lt1"/>
                </a:highlight>
                <a:latin typeface="Roboto"/>
                <a:ea typeface="Roboto"/>
                <a:cs typeface="Roboto"/>
                <a:sym typeface="Roboto"/>
              </a:rPr>
              <a:t>Access </a:t>
            </a:r>
            <a:endParaRPr sz="1900">
              <a:solidFill>
                <a:srgbClr val="172B4D"/>
              </a:solidFill>
              <a:highlight>
                <a:schemeClr val="lt1"/>
              </a:highlight>
              <a:latin typeface="Roboto"/>
              <a:ea typeface="Roboto"/>
              <a:cs typeface="Roboto"/>
              <a:sym typeface="Roboto"/>
            </a:endParaRPr>
          </a:p>
          <a:p>
            <a:pPr indent="-349250" lvl="1" marL="914400" rtl="0" algn="l">
              <a:spcBef>
                <a:spcPts val="0"/>
              </a:spcBef>
              <a:spcAft>
                <a:spcPts val="0"/>
              </a:spcAft>
              <a:buSzPts val="1900"/>
              <a:buFont typeface="Arial"/>
              <a:buChar char="○"/>
            </a:pPr>
            <a:r>
              <a:rPr lang="en-GB" sz="1900">
                <a:solidFill>
                  <a:srgbClr val="172B4D"/>
                </a:solidFill>
                <a:highlight>
                  <a:schemeClr val="lt1"/>
                </a:highlight>
                <a:latin typeface="Roboto"/>
                <a:ea typeface="Roboto"/>
                <a:cs typeface="Roboto"/>
                <a:sym typeface="Roboto"/>
              </a:rPr>
              <a:t>(username, passwords, </a:t>
            </a:r>
            <a:r>
              <a:rPr lang="en-GB" sz="1900">
                <a:solidFill>
                  <a:srgbClr val="172B4D"/>
                </a:solidFill>
                <a:highlight>
                  <a:schemeClr val="lt1"/>
                </a:highlight>
                <a:latin typeface="Roboto"/>
                <a:ea typeface="Roboto"/>
                <a:cs typeface="Roboto"/>
                <a:sym typeface="Roboto"/>
              </a:rPr>
              <a:t>accounts)</a:t>
            </a:r>
            <a:endParaRPr sz="1900">
              <a:solidFill>
                <a:srgbClr val="172B4D"/>
              </a:solidFill>
              <a:highlight>
                <a:schemeClr val="lt1"/>
              </a:highlight>
              <a:latin typeface="Roboto"/>
              <a:ea typeface="Roboto"/>
              <a:cs typeface="Roboto"/>
              <a:sym typeface="Roboto"/>
            </a:endParaRPr>
          </a:p>
          <a:p>
            <a:pPr indent="-349250" lvl="0" marL="457200" rtl="0" algn="l">
              <a:spcBef>
                <a:spcPts val="0"/>
              </a:spcBef>
              <a:spcAft>
                <a:spcPts val="0"/>
              </a:spcAft>
              <a:buClr>
                <a:srgbClr val="172B4D"/>
              </a:buClr>
              <a:buSzPts val="1900"/>
              <a:buFont typeface="Roboto"/>
              <a:buChar char="●"/>
            </a:pPr>
            <a:r>
              <a:rPr lang="en-GB" sz="1900">
                <a:solidFill>
                  <a:srgbClr val="172B4D"/>
                </a:solidFill>
                <a:highlight>
                  <a:schemeClr val="lt1"/>
                </a:highlight>
                <a:latin typeface="Roboto"/>
                <a:ea typeface="Roboto"/>
                <a:cs typeface="Roboto"/>
                <a:sym typeface="Roboto"/>
              </a:rPr>
              <a:t>Insider Threats</a:t>
            </a:r>
            <a:endParaRPr sz="1900">
              <a:solidFill>
                <a:srgbClr val="172B4D"/>
              </a:solidFill>
              <a:highlight>
                <a:schemeClr val="lt1"/>
              </a:highlight>
              <a:latin typeface="Roboto"/>
              <a:ea typeface="Roboto"/>
              <a:cs typeface="Roboto"/>
              <a:sym typeface="Roboto"/>
            </a:endParaRPr>
          </a:p>
          <a:p>
            <a:pPr indent="-349250" lvl="1" marL="914400" rtl="0" algn="l">
              <a:spcBef>
                <a:spcPts val="0"/>
              </a:spcBef>
              <a:spcAft>
                <a:spcPts val="0"/>
              </a:spcAft>
              <a:buClr>
                <a:srgbClr val="172B4D"/>
              </a:buClr>
              <a:buSzPts val="1900"/>
              <a:buFont typeface="Roboto"/>
              <a:buChar char="○"/>
            </a:pPr>
            <a:r>
              <a:rPr lang="en-GB" sz="1900">
                <a:solidFill>
                  <a:srgbClr val="172B4D"/>
                </a:solidFill>
                <a:highlight>
                  <a:schemeClr val="lt1"/>
                </a:highlight>
                <a:latin typeface="Roboto"/>
                <a:ea typeface="Roboto"/>
                <a:cs typeface="Roboto"/>
                <a:sym typeface="Roboto"/>
              </a:rPr>
              <a:t> (current staff, ex-staff - accidental &amp; intentional and/or spies)</a:t>
            </a:r>
            <a:endParaRPr sz="1900">
              <a:solidFill>
                <a:srgbClr val="172B4D"/>
              </a:solidFill>
              <a:highlight>
                <a:schemeClr val="lt1"/>
              </a:highlight>
              <a:latin typeface="Roboto"/>
              <a:ea typeface="Roboto"/>
              <a:cs typeface="Roboto"/>
              <a:sym typeface="Roboto"/>
            </a:endParaRPr>
          </a:p>
          <a:p>
            <a:pPr indent="-349250" lvl="0" marL="457200" rtl="0" algn="l">
              <a:spcBef>
                <a:spcPts val="0"/>
              </a:spcBef>
              <a:spcAft>
                <a:spcPts val="0"/>
              </a:spcAft>
              <a:buClr>
                <a:srgbClr val="172B4D"/>
              </a:buClr>
              <a:buSzPts val="1900"/>
              <a:buFont typeface="Roboto"/>
              <a:buChar char="●"/>
            </a:pPr>
            <a:r>
              <a:rPr lang="en-GB" sz="1900">
                <a:solidFill>
                  <a:srgbClr val="172B4D"/>
                </a:solidFill>
                <a:highlight>
                  <a:schemeClr val="lt1"/>
                </a:highlight>
                <a:latin typeface="Roboto"/>
                <a:ea typeface="Roboto"/>
                <a:cs typeface="Roboto"/>
                <a:sym typeface="Roboto"/>
              </a:rPr>
              <a:t>Tech </a:t>
            </a:r>
            <a:r>
              <a:rPr lang="en-GB" sz="1900">
                <a:solidFill>
                  <a:srgbClr val="172B4D"/>
                </a:solidFill>
                <a:highlight>
                  <a:schemeClr val="lt1"/>
                </a:highlight>
                <a:latin typeface="Roboto"/>
                <a:ea typeface="Roboto"/>
                <a:cs typeface="Roboto"/>
                <a:sym typeface="Roboto"/>
              </a:rPr>
              <a:t>(evolution from traditional VPN)</a:t>
            </a:r>
            <a:endParaRPr sz="1900">
              <a:solidFill>
                <a:srgbClr val="172B4D"/>
              </a:solidFill>
              <a:highlight>
                <a:schemeClr val="lt1"/>
              </a:highlight>
              <a:latin typeface="Roboto"/>
              <a:ea typeface="Roboto"/>
              <a:cs typeface="Roboto"/>
              <a:sym typeface="Roboto"/>
            </a:endParaRPr>
          </a:p>
          <a:p>
            <a:pPr indent="-349250" lvl="1" marL="914400" rtl="0" algn="l">
              <a:spcBef>
                <a:spcPts val="0"/>
              </a:spcBef>
              <a:spcAft>
                <a:spcPts val="0"/>
              </a:spcAft>
              <a:buSzPts val="1900"/>
              <a:buFont typeface="Arial"/>
              <a:buChar char="○"/>
            </a:pPr>
            <a:r>
              <a:rPr lang="en-GB" sz="1900">
                <a:solidFill>
                  <a:srgbClr val="172B4D"/>
                </a:solidFill>
                <a:highlight>
                  <a:schemeClr val="lt1"/>
                </a:highlight>
                <a:latin typeface="Roboto"/>
                <a:ea typeface="Roboto"/>
                <a:cs typeface="Roboto"/>
                <a:sym typeface="Roboto"/>
              </a:rPr>
              <a:t>Zero Trust Access </a:t>
            </a:r>
            <a:endParaRPr sz="1900">
              <a:solidFill>
                <a:srgbClr val="172B4D"/>
              </a:solidFill>
              <a:highlight>
                <a:schemeClr val="lt1"/>
              </a:highlight>
              <a:latin typeface="Roboto"/>
              <a:ea typeface="Roboto"/>
              <a:cs typeface="Roboto"/>
              <a:sym typeface="Roboto"/>
            </a:endParaRPr>
          </a:p>
          <a:p>
            <a:pPr indent="-349250" lvl="1" marL="914400" rtl="0" algn="l">
              <a:spcBef>
                <a:spcPts val="0"/>
              </a:spcBef>
              <a:spcAft>
                <a:spcPts val="0"/>
              </a:spcAft>
              <a:buSzPts val="1900"/>
              <a:buFont typeface="Arial"/>
              <a:buChar char="○"/>
            </a:pPr>
            <a:r>
              <a:rPr lang="en-GB" sz="1900">
                <a:solidFill>
                  <a:srgbClr val="172B4D"/>
                </a:solidFill>
                <a:highlight>
                  <a:schemeClr val="lt1"/>
                </a:highlight>
                <a:latin typeface="Roboto"/>
                <a:ea typeface="Roboto"/>
                <a:cs typeface="Roboto"/>
                <a:sym typeface="Roboto"/>
              </a:rPr>
              <a:t>Zero Trust Network </a:t>
            </a:r>
            <a:br>
              <a:rPr lang="en-GB" sz="1900">
                <a:solidFill>
                  <a:srgbClr val="172B4D"/>
                </a:solidFill>
                <a:highlight>
                  <a:schemeClr val="lt1"/>
                </a:highlight>
                <a:latin typeface="Roboto"/>
                <a:ea typeface="Roboto"/>
                <a:cs typeface="Roboto"/>
                <a:sym typeface="Roboto"/>
              </a:rPr>
            </a:br>
            <a:endParaRPr/>
          </a:p>
        </p:txBody>
      </p:sp>
      <p:pic>
        <p:nvPicPr>
          <p:cNvPr id="322" name="Google Shape;322;p41"/>
          <p:cNvPicPr preferRelativeResize="0"/>
          <p:nvPr/>
        </p:nvPicPr>
        <p:blipFill>
          <a:blip r:embed="rId3">
            <a:alphaModFix/>
          </a:blip>
          <a:stretch>
            <a:fillRect/>
          </a:stretch>
        </p:blipFill>
        <p:spPr>
          <a:xfrm>
            <a:off x="7546000" y="1519575"/>
            <a:ext cx="1598000" cy="510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400">
                <a:solidFill>
                  <a:schemeClr val="accent1"/>
                </a:solidFill>
              </a:rPr>
              <a:t> Scenario/DS Game (Starting Situation) </a:t>
            </a:r>
            <a:endParaRPr sz="2400"/>
          </a:p>
        </p:txBody>
      </p:sp>
      <p:sp>
        <p:nvSpPr>
          <p:cNvPr id="107" name="Google Shape;107;p15"/>
          <p:cNvSpPr txBox="1"/>
          <p:nvPr>
            <p:ph idx="1" type="body"/>
          </p:nvPr>
        </p:nvSpPr>
        <p:spPr>
          <a:xfrm>
            <a:off x="2410112" y="1214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GB" sz="1200">
                <a:latin typeface="Arial"/>
                <a:ea typeface="Arial"/>
                <a:cs typeface="Arial"/>
                <a:sym typeface="Arial"/>
              </a:rPr>
              <a:t>This morning rumours were spread about potential exposure that a cabinet minister was implicated along with prominent politicians and businessmen, in a large scheme siphoning off billions in profit from a national infrastructure project. It also involves a foreign country that has strong economic ties with the country.</a:t>
            </a:r>
            <a:endParaRPr b="1" sz="1200">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b="1" sz="1200">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b="1" lang="en-GB" sz="1200">
                <a:latin typeface="Arial"/>
                <a:ea typeface="Arial"/>
                <a:cs typeface="Arial"/>
                <a:sym typeface="Arial"/>
              </a:rPr>
              <a:t>Social media is buzzing. </a:t>
            </a:r>
            <a:endParaRPr b="1" sz="1200">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b="1" sz="1200">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b="1" lang="en-GB" sz="1200">
                <a:latin typeface="Arial"/>
                <a:ea typeface="Arial"/>
                <a:cs typeface="Arial"/>
                <a:sym typeface="Arial"/>
              </a:rPr>
              <a:t>In response, MCMC has been reporting on their official social media accounts the investigations and arrests of some individuals for misinformation.</a:t>
            </a:r>
            <a:endParaRPr b="1" sz="1200">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b="1" sz="1200">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b="1" lang="en-GB" sz="1200">
                <a:latin typeface="Arial"/>
                <a:ea typeface="Arial"/>
                <a:cs typeface="Arial"/>
                <a:sym typeface="Arial"/>
              </a:rPr>
              <a:t>The Home Minister has put out a statement that anyone spreading rumours that are detrimental to national security will be investigated and arrested.</a:t>
            </a:r>
            <a:endParaRPr b="1" sz="1200">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b="1" sz="1200">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b="1" lang="en-GB" sz="1200">
                <a:latin typeface="Arial"/>
                <a:ea typeface="Arial"/>
                <a:cs typeface="Arial"/>
                <a:sym typeface="Arial"/>
              </a:rPr>
              <a:t>One member of your group has access to the data and evidence. And your group has to communicate and decide how to make this information public</a:t>
            </a:r>
            <a:endParaRPr b="1" sz="1350">
              <a:solidFill>
                <a:srgbClr val="42424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6" name="Shape 326"/>
        <p:cNvGrpSpPr/>
        <p:nvPr/>
      </p:nvGrpSpPr>
      <p:grpSpPr>
        <a:xfrm>
          <a:off x="0" y="0"/>
          <a:ext cx="0" cy="0"/>
          <a:chOff x="0" y="0"/>
          <a:chExt cx="0" cy="0"/>
        </a:xfrm>
      </p:grpSpPr>
      <p:sp>
        <p:nvSpPr>
          <p:cNvPr id="327" name="Google Shape;327;p42"/>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Zero Trust</a:t>
            </a:r>
            <a:endParaRPr/>
          </a:p>
        </p:txBody>
      </p:sp>
      <p:sp>
        <p:nvSpPr>
          <p:cNvPr id="328" name="Google Shape;328;p42"/>
          <p:cNvSpPr txBox="1"/>
          <p:nvPr/>
        </p:nvSpPr>
        <p:spPr>
          <a:xfrm>
            <a:off x="962800" y="4404350"/>
            <a:ext cx="79284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2"/>
              </a:solidFill>
              <a:latin typeface="Lato"/>
              <a:ea typeface="Lato"/>
              <a:cs typeface="Lato"/>
              <a:sym typeface="Lato"/>
            </a:endParaRPr>
          </a:p>
        </p:txBody>
      </p:sp>
      <p:pic>
        <p:nvPicPr>
          <p:cNvPr id="329" name="Google Shape;329;p42"/>
          <p:cNvPicPr preferRelativeResize="0"/>
          <p:nvPr/>
        </p:nvPicPr>
        <p:blipFill>
          <a:blip r:embed="rId3">
            <a:alphaModFix/>
          </a:blip>
          <a:stretch>
            <a:fillRect/>
          </a:stretch>
        </p:blipFill>
        <p:spPr>
          <a:xfrm>
            <a:off x="2154925" y="1502788"/>
            <a:ext cx="5657101" cy="2702984"/>
          </a:xfrm>
          <a:prstGeom prst="rect">
            <a:avLst/>
          </a:prstGeom>
          <a:noFill/>
          <a:ln cap="flat" cmpd="sng" w="9525">
            <a:solidFill>
              <a:srgbClr val="424242"/>
            </a:solidFill>
            <a:prstDash val="solid"/>
            <a:round/>
            <a:headEnd len="sm" w="sm" type="none"/>
            <a:tailEnd len="sm" w="sm" type="none"/>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3"/>
          <p:cNvSpPr txBox="1"/>
          <p:nvPr>
            <p:ph idx="4294967295" type="body"/>
          </p:nvPr>
        </p:nvSpPr>
        <p:spPr>
          <a:xfrm>
            <a:off x="406787" y="1227076"/>
            <a:ext cx="6321600" cy="30024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GB" sz="2200"/>
              <a:t>We refreshed our knowledge in a </a:t>
            </a:r>
            <a:r>
              <a:rPr lang="en-GB" sz="2200"/>
              <a:t>localised</a:t>
            </a:r>
            <a:r>
              <a:rPr lang="en-GB" sz="2200"/>
              <a:t> context of knowledge &amp; framework </a:t>
            </a:r>
            <a:endParaRPr sz="2200"/>
          </a:p>
          <a:p>
            <a:pPr indent="-368300" lvl="0" marL="457200" rtl="0" algn="l">
              <a:spcBef>
                <a:spcPts val="0"/>
              </a:spcBef>
              <a:spcAft>
                <a:spcPts val="0"/>
              </a:spcAft>
              <a:buSzPts val="2200"/>
              <a:buChar char="●"/>
            </a:pPr>
            <a:r>
              <a:rPr lang="en-GB" sz="2200"/>
              <a:t>Due to lack of time, there’s a lot of other details we could not cover</a:t>
            </a:r>
            <a:endParaRPr sz="2200"/>
          </a:p>
          <a:p>
            <a:pPr indent="-368300" lvl="0" marL="457200" rtl="0" algn="l">
              <a:spcBef>
                <a:spcPts val="0"/>
              </a:spcBef>
              <a:spcAft>
                <a:spcPts val="0"/>
              </a:spcAft>
              <a:buSzPts val="2200"/>
              <a:buChar char="●"/>
            </a:pPr>
            <a:r>
              <a:rPr b="1" lang="en-GB" sz="2200"/>
              <a:t>Tips(Framework) over tools</a:t>
            </a:r>
            <a:endParaRPr b="1" sz="2200"/>
          </a:p>
          <a:p>
            <a:pPr indent="-368300" lvl="0" marL="457200" rtl="0" algn="l">
              <a:spcBef>
                <a:spcPts val="0"/>
              </a:spcBef>
              <a:spcAft>
                <a:spcPts val="0"/>
              </a:spcAft>
              <a:buSzPts val="2200"/>
              <a:buChar char="●"/>
            </a:pPr>
            <a:r>
              <a:rPr lang="en-GB" sz="2200"/>
              <a:t>The strategies involves a combination of smart digital security practices and legal awareness</a:t>
            </a:r>
            <a:endParaRPr b="1" sz="2200"/>
          </a:p>
        </p:txBody>
      </p:sp>
      <p:sp>
        <p:nvSpPr>
          <p:cNvPr id="335" name="Google Shape;335;p43"/>
          <p:cNvSpPr txBox="1"/>
          <p:nvPr>
            <p:ph type="title"/>
          </p:nvPr>
        </p:nvSpPr>
        <p:spPr>
          <a:xfrm>
            <a:off x="303300" y="411575"/>
            <a:ext cx="8520600" cy="639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Summary </a:t>
            </a:r>
            <a:endParaRPr>
              <a:solidFill>
                <a:schemeClr val="accent1"/>
              </a:solidFill>
            </a:endParaRPr>
          </a:p>
        </p:txBody>
      </p:sp>
      <p:pic>
        <p:nvPicPr>
          <p:cNvPr id="336" name="Google Shape;336;p43"/>
          <p:cNvPicPr preferRelativeResize="0"/>
          <p:nvPr/>
        </p:nvPicPr>
        <p:blipFill>
          <a:blip r:embed="rId3">
            <a:alphaModFix amt="58999"/>
          </a:blip>
          <a:stretch>
            <a:fillRect/>
          </a:stretch>
        </p:blipFill>
        <p:spPr>
          <a:xfrm>
            <a:off x="7408344" y="1631325"/>
            <a:ext cx="639601" cy="6395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4"/>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solidFill>
                  <a:schemeClr val="accent1"/>
                </a:solidFill>
              </a:rPr>
              <a:t>Resources: Security Matters</a:t>
            </a:r>
            <a:endParaRPr>
              <a:solidFill>
                <a:schemeClr val="accent1"/>
              </a:solidFill>
            </a:endParaRPr>
          </a:p>
          <a:p>
            <a:pPr indent="0" lvl="0" marL="0" rtl="0" algn="l">
              <a:spcBef>
                <a:spcPts val="0"/>
              </a:spcBef>
              <a:spcAft>
                <a:spcPts val="0"/>
              </a:spcAft>
              <a:buNone/>
            </a:pPr>
            <a:r>
              <a:t/>
            </a:r>
            <a:endParaRPr>
              <a:solidFill>
                <a:schemeClr val="accent1"/>
              </a:solidFill>
            </a:endParaRPr>
          </a:p>
        </p:txBody>
      </p:sp>
      <p:sp>
        <p:nvSpPr>
          <p:cNvPr id="342" name="Google Shape;342;p44"/>
          <p:cNvSpPr txBox="1"/>
          <p:nvPr>
            <p:ph idx="1" type="body"/>
          </p:nvPr>
        </p:nvSpPr>
        <p:spPr>
          <a:xfrm>
            <a:off x="1883249" y="1273750"/>
            <a:ext cx="68385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sz="1500"/>
          </a:p>
        </p:txBody>
      </p:sp>
      <p:sp>
        <p:nvSpPr>
          <p:cNvPr id="343" name="Google Shape;343;p44"/>
          <p:cNvSpPr txBox="1"/>
          <p:nvPr/>
        </p:nvSpPr>
        <p:spPr>
          <a:xfrm>
            <a:off x="501375" y="2010775"/>
            <a:ext cx="2753400" cy="16623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GB" sz="1200">
                <a:solidFill>
                  <a:srgbClr val="3C78D8"/>
                </a:solidFill>
              </a:rPr>
              <a:t>Security Matters </a:t>
            </a:r>
            <a:br>
              <a:rPr b="1" lang="en-GB" sz="1200">
                <a:solidFill>
                  <a:srgbClr val="3C78D8"/>
                </a:solidFill>
              </a:rPr>
            </a:br>
            <a:r>
              <a:rPr b="1" lang="en-GB" sz="1200">
                <a:solidFill>
                  <a:srgbClr val="3C78D8"/>
                </a:solidFill>
              </a:rPr>
              <a:t>- Malaysian NGO focusing on digital security</a:t>
            </a:r>
            <a:br>
              <a:rPr b="1" lang="en-GB" sz="1200">
                <a:solidFill>
                  <a:srgbClr val="3C78D8"/>
                </a:solidFill>
              </a:rPr>
            </a:br>
            <a:r>
              <a:rPr b="1" lang="en-GB" sz="1200">
                <a:solidFill>
                  <a:srgbClr val="3C78D8"/>
                </a:solidFill>
              </a:rPr>
              <a:t> &amp; related capacity building in the region</a:t>
            </a:r>
            <a:br>
              <a:rPr b="1" lang="en-GB" sz="1200">
                <a:solidFill>
                  <a:srgbClr val="3C78D8"/>
                </a:solidFill>
              </a:rPr>
            </a:br>
            <a:r>
              <a:rPr b="1" lang="en-GB" sz="1200">
                <a:solidFill>
                  <a:srgbClr val="3C78D8"/>
                </a:solidFill>
              </a:rPr>
              <a:t>(trainers network, train </a:t>
            </a:r>
            <a:r>
              <a:rPr b="1" lang="en-GB" sz="1200">
                <a:solidFill>
                  <a:srgbClr val="3C78D8"/>
                </a:solidFill>
              </a:rPr>
              <a:t>the</a:t>
            </a:r>
            <a:r>
              <a:rPr b="1" lang="en-GB" sz="1200">
                <a:solidFill>
                  <a:srgbClr val="3C78D8"/>
                </a:solidFill>
              </a:rPr>
              <a:t> trainers, threat assessment, helpline)</a:t>
            </a:r>
            <a:endParaRPr b="1" i="1" sz="1200">
              <a:solidFill>
                <a:srgbClr val="3C78D8"/>
              </a:solidFill>
            </a:endParaRPr>
          </a:p>
        </p:txBody>
      </p:sp>
      <p:sp>
        <p:nvSpPr>
          <p:cNvPr id="344" name="Google Shape;344;p44"/>
          <p:cNvSpPr txBox="1"/>
          <p:nvPr/>
        </p:nvSpPr>
        <p:spPr>
          <a:xfrm>
            <a:off x="2952325" y="4220400"/>
            <a:ext cx="5323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2"/>
                </a:solidFill>
                <a:latin typeface="Lato"/>
                <a:ea typeface="Lato"/>
                <a:cs typeface="Lato"/>
                <a:sym typeface="Lato"/>
              </a:rPr>
              <a:t>Security Matters </a:t>
            </a:r>
            <a:r>
              <a:rPr lang="en-GB" sz="1800" u="sng">
                <a:solidFill>
                  <a:schemeClr val="hlink"/>
                </a:solidFill>
                <a:latin typeface="Lato"/>
                <a:ea typeface="Lato"/>
                <a:cs typeface="Lato"/>
                <a:sym typeface="Lato"/>
                <a:hlinkClick r:id="rId3"/>
              </a:rPr>
              <a:t>https://securitymatters.asia</a:t>
            </a:r>
            <a:r>
              <a:rPr lang="en-GB" sz="1800">
                <a:solidFill>
                  <a:schemeClr val="dk2"/>
                </a:solidFill>
                <a:latin typeface="Lato"/>
                <a:ea typeface="Lato"/>
                <a:cs typeface="Lato"/>
                <a:sym typeface="Lato"/>
              </a:rPr>
              <a:t> </a:t>
            </a:r>
            <a:endParaRPr sz="1800">
              <a:solidFill>
                <a:schemeClr val="dk2"/>
              </a:solidFill>
              <a:latin typeface="Lato"/>
              <a:ea typeface="Lato"/>
              <a:cs typeface="Lato"/>
              <a:sym typeface="Lato"/>
            </a:endParaRPr>
          </a:p>
        </p:txBody>
      </p:sp>
      <p:pic>
        <p:nvPicPr>
          <p:cNvPr id="345" name="Google Shape;345;p44"/>
          <p:cNvPicPr preferRelativeResize="0"/>
          <p:nvPr/>
        </p:nvPicPr>
        <p:blipFill>
          <a:blip r:embed="rId4">
            <a:alphaModFix/>
          </a:blip>
          <a:stretch>
            <a:fillRect/>
          </a:stretch>
        </p:blipFill>
        <p:spPr>
          <a:xfrm>
            <a:off x="3591570" y="1295400"/>
            <a:ext cx="4693456" cy="27923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5"/>
          <p:cNvSpPr txBox="1"/>
          <p:nvPr>
            <p:ph type="title"/>
          </p:nvPr>
        </p:nvSpPr>
        <p:spPr>
          <a:xfrm>
            <a:off x="24001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solidFill>
                  <a:schemeClr val="accent1"/>
                </a:solidFill>
              </a:rPr>
              <a:t>Resources: AccessNow</a:t>
            </a:r>
            <a:endParaRPr>
              <a:solidFill>
                <a:schemeClr val="accent1"/>
              </a:solidFill>
            </a:endParaRPr>
          </a:p>
          <a:p>
            <a:pPr indent="0" lvl="0" marL="0" rtl="0" algn="l">
              <a:spcBef>
                <a:spcPts val="0"/>
              </a:spcBef>
              <a:spcAft>
                <a:spcPts val="0"/>
              </a:spcAft>
              <a:buNone/>
            </a:pPr>
            <a:r>
              <a:t/>
            </a:r>
            <a:endParaRPr>
              <a:solidFill>
                <a:schemeClr val="accent1"/>
              </a:solidFill>
            </a:endParaRPr>
          </a:p>
        </p:txBody>
      </p:sp>
      <p:sp>
        <p:nvSpPr>
          <p:cNvPr id="351" name="Google Shape;351;p45"/>
          <p:cNvSpPr txBox="1"/>
          <p:nvPr>
            <p:ph idx="1" type="body"/>
          </p:nvPr>
        </p:nvSpPr>
        <p:spPr>
          <a:xfrm>
            <a:off x="1883249" y="1273750"/>
            <a:ext cx="68385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sz="1500"/>
          </a:p>
        </p:txBody>
      </p:sp>
      <p:sp>
        <p:nvSpPr>
          <p:cNvPr id="352" name="Google Shape;352;p45"/>
          <p:cNvSpPr txBox="1"/>
          <p:nvPr/>
        </p:nvSpPr>
        <p:spPr>
          <a:xfrm>
            <a:off x="577575" y="2010775"/>
            <a:ext cx="2753400" cy="16623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GB" sz="1200">
                <a:solidFill>
                  <a:srgbClr val="3C78D8"/>
                </a:solidFill>
              </a:rPr>
              <a:t>AccessNow</a:t>
            </a:r>
            <a:br>
              <a:rPr b="1" lang="en-GB" sz="1200">
                <a:solidFill>
                  <a:srgbClr val="3C78D8"/>
                </a:solidFill>
              </a:rPr>
            </a:br>
            <a:r>
              <a:rPr b="1" lang="en-GB" sz="1200">
                <a:solidFill>
                  <a:srgbClr val="3C78D8"/>
                </a:solidFill>
              </a:rPr>
              <a:t>- Global</a:t>
            </a:r>
            <a:r>
              <a:rPr b="1" lang="en-GB" sz="1200">
                <a:solidFill>
                  <a:srgbClr val="3C78D8"/>
                </a:solidFill>
              </a:rPr>
              <a:t> NGO focusing on digital security</a:t>
            </a:r>
            <a:br>
              <a:rPr b="1" lang="en-GB" sz="1200">
                <a:solidFill>
                  <a:srgbClr val="3C78D8"/>
                </a:solidFill>
              </a:rPr>
            </a:br>
            <a:r>
              <a:rPr b="1" lang="en-GB" sz="1200">
                <a:solidFill>
                  <a:srgbClr val="3C78D8"/>
                </a:solidFill>
              </a:rPr>
              <a:t> &amp; related tools,</a:t>
            </a:r>
            <a:br>
              <a:rPr b="1" lang="en-GB" sz="1200">
                <a:solidFill>
                  <a:srgbClr val="3C78D8"/>
                </a:solidFill>
              </a:rPr>
            </a:br>
            <a:r>
              <a:rPr b="1" lang="en-GB" sz="1200">
                <a:solidFill>
                  <a:srgbClr val="3C78D8"/>
                </a:solidFill>
              </a:rPr>
              <a:t>capacity building </a:t>
            </a:r>
            <a:br>
              <a:rPr b="1" lang="en-GB" sz="1200">
                <a:solidFill>
                  <a:srgbClr val="3C78D8"/>
                </a:solidFill>
              </a:rPr>
            </a:br>
            <a:r>
              <a:rPr b="1" lang="en-GB" sz="1200">
                <a:solidFill>
                  <a:srgbClr val="3C78D8"/>
                </a:solidFill>
              </a:rPr>
              <a:t>With partners</a:t>
            </a:r>
            <a:br>
              <a:rPr b="1" lang="en-GB" sz="1200">
                <a:solidFill>
                  <a:srgbClr val="3C78D8"/>
                </a:solidFill>
              </a:rPr>
            </a:br>
            <a:r>
              <a:rPr b="1" lang="en-GB" sz="1200">
                <a:solidFill>
                  <a:srgbClr val="3C78D8"/>
                </a:solidFill>
              </a:rPr>
              <a:t>(digital safety resources, helpline)</a:t>
            </a:r>
            <a:endParaRPr b="1" i="1" sz="1200">
              <a:solidFill>
                <a:srgbClr val="3C78D8"/>
              </a:solidFill>
            </a:endParaRPr>
          </a:p>
        </p:txBody>
      </p:sp>
      <p:sp>
        <p:nvSpPr>
          <p:cNvPr id="353" name="Google Shape;353;p45"/>
          <p:cNvSpPr txBox="1"/>
          <p:nvPr/>
        </p:nvSpPr>
        <p:spPr>
          <a:xfrm>
            <a:off x="2952325" y="4372800"/>
            <a:ext cx="532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AccessNow</a:t>
            </a:r>
            <a:r>
              <a:rPr lang="en-GB">
                <a:solidFill>
                  <a:schemeClr val="dk2"/>
                </a:solidFill>
                <a:latin typeface="Lato"/>
                <a:ea typeface="Lato"/>
                <a:cs typeface="Lato"/>
                <a:sym typeface="Lato"/>
              </a:rPr>
              <a:t> </a:t>
            </a:r>
            <a:r>
              <a:rPr lang="en-GB" u="sng">
                <a:solidFill>
                  <a:schemeClr val="hlink"/>
                </a:solidFill>
                <a:latin typeface="Lato"/>
                <a:ea typeface="Lato"/>
                <a:cs typeface="Lato"/>
                <a:sym typeface="Lato"/>
                <a:hlinkClick r:id="rId3"/>
              </a:rPr>
              <a:t>https://www.accessnow.org/resources/</a:t>
            </a:r>
            <a:r>
              <a:rPr lang="en-GB">
                <a:solidFill>
                  <a:schemeClr val="dk2"/>
                </a:solidFill>
                <a:latin typeface="Lato"/>
                <a:ea typeface="Lato"/>
                <a:cs typeface="Lato"/>
                <a:sym typeface="Lato"/>
              </a:rPr>
              <a:t> </a:t>
            </a:r>
            <a:endParaRPr>
              <a:solidFill>
                <a:schemeClr val="dk2"/>
              </a:solidFill>
              <a:latin typeface="Lato"/>
              <a:ea typeface="Lato"/>
              <a:cs typeface="Lato"/>
              <a:sym typeface="Lato"/>
            </a:endParaRPr>
          </a:p>
        </p:txBody>
      </p:sp>
      <p:pic>
        <p:nvPicPr>
          <p:cNvPr id="354" name="Google Shape;354;p45"/>
          <p:cNvPicPr preferRelativeResize="0"/>
          <p:nvPr/>
        </p:nvPicPr>
        <p:blipFill>
          <a:blip r:embed="rId4">
            <a:alphaModFix/>
          </a:blip>
          <a:stretch>
            <a:fillRect/>
          </a:stretch>
        </p:blipFill>
        <p:spPr>
          <a:xfrm>
            <a:off x="3902250" y="1405912"/>
            <a:ext cx="4659749" cy="2772325"/>
          </a:xfrm>
          <a:prstGeom prst="rect">
            <a:avLst/>
          </a:prstGeom>
          <a:noFill/>
          <a:ln cap="flat" cmpd="sng" w="9525">
            <a:solidFill>
              <a:schemeClr val="dk2"/>
            </a:solidFill>
            <a:prstDash val="solid"/>
            <a:round/>
            <a:headEnd len="sm" w="sm" type="none"/>
            <a:tailEnd len="sm" w="sm" type="none"/>
          </a:ln>
        </p:spPr>
      </p:pic>
      <p:pic>
        <p:nvPicPr>
          <p:cNvPr id="355" name="Google Shape;355;p45"/>
          <p:cNvPicPr preferRelativeResize="0"/>
          <p:nvPr/>
        </p:nvPicPr>
        <p:blipFill>
          <a:blip r:embed="rId5">
            <a:alphaModFix/>
          </a:blip>
          <a:stretch>
            <a:fillRect/>
          </a:stretch>
        </p:blipFill>
        <p:spPr>
          <a:xfrm>
            <a:off x="3902250" y="1822100"/>
            <a:ext cx="4659749" cy="2312701"/>
          </a:xfrm>
          <a:prstGeom prst="rect">
            <a:avLst/>
          </a:prstGeom>
          <a:noFill/>
          <a:ln cap="flat" cmpd="sng" w="9525">
            <a:solidFill>
              <a:schemeClr val="dk2"/>
            </a:solidFill>
            <a:prstDash val="solid"/>
            <a:round/>
            <a:headEnd len="sm" w="sm" type="none"/>
            <a:tailEnd len="sm" w="sm" type="none"/>
          </a:ln>
        </p:spPr>
      </p:pic>
      <p:pic>
        <p:nvPicPr>
          <p:cNvPr id="356" name="Google Shape;356;p45"/>
          <p:cNvPicPr preferRelativeResize="0"/>
          <p:nvPr/>
        </p:nvPicPr>
        <p:blipFill>
          <a:blip r:embed="rId6">
            <a:alphaModFix/>
          </a:blip>
          <a:stretch>
            <a:fillRect/>
          </a:stretch>
        </p:blipFill>
        <p:spPr>
          <a:xfrm>
            <a:off x="3879950" y="2281250"/>
            <a:ext cx="4659750" cy="1803596"/>
          </a:xfrm>
          <a:prstGeom prst="rect">
            <a:avLst/>
          </a:prstGeom>
          <a:noFill/>
          <a:ln cap="flat" cmpd="sng" w="19050">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6"/>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solidFill>
                  <a:schemeClr val="accent1"/>
                </a:solidFill>
              </a:rPr>
              <a:t>Resources: Holistic Security</a:t>
            </a:r>
            <a:endParaRPr>
              <a:solidFill>
                <a:schemeClr val="accent1"/>
              </a:solidFill>
            </a:endParaRPr>
          </a:p>
          <a:p>
            <a:pPr indent="0" lvl="0" marL="0" rtl="0" algn="l">
              <a:spcBef>
                <a:spcPts val="0"/>
              </a:spcBef>
              <a:spcAft>
                <a:spcPts val="0"/>
              </a:spcAft>
              <a:buNone/>
            </a:pPr>
            <a:r>
              <a:t/>
            </a:r>
            <a:endParaRPr>
              <a:solidFill>
                <a:schemeClr val="accent1"/>
              </a:solidFill>
            </a:endParaRPr>
          </a:p>
        </p:txBody>
      </p:sp>
      <p:sp>
        <p:nvSpPr>
          <p:cNvPr id="362" name="Google Shape;362;p46"/>
          <p:cNvSpPr txBox="1"/>
          <p:nvPr>
            <p:ph idx="1" type="body"/>
          </p:nvPr>
        </p:nvSpPr>
        <p:spPr>
          <a:xfrm>
            <a:off x="1883249" y="1273750"/>
            <a:ext cx="68385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sz="1500"/>
          </a:p>
        </p:txBody>
      </p:sp>
      <p:sp>
        <p:nvSpPr>
          <p:cNvPr id="363" name="Google Shape;363;p46"/>
          <p:cNvSpPr txBox="1"/>
          <p:nvPr/>
        </p:nvSpPr>
        <p:spPr>
          <a:xfrm>
            <a:off x="2952325" y="4372800"/>
            <a:ext cx="532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Holistic Security </a:t>
            </a:r>
            <a:r>
              <a:rPr lang="en-GB">
                <a:solidFill>
                  <a:schemeClr val="dk2"/>
                </a:solidFill>
                <a:latin typeface="Lato"/>
                <a:ea typeface="Lato"/>
                <a:cs typeface="Lato"/>
                <a:sym typeface="Lato"/>
              </a:rPr>
              <a:t> </a:t>
            </a:r>
            <a:r>
              <a:rPr lang="en-GB" u="sng">
                <a:solidFill>
                  <a:schemeClr val="hlink"/>
                </a:solidFill>
                <a:latin typeface="Lato"/>
                <a:ea typeface="Lato"/>
                <a:cs typeface="Lato"/>
                <a:sym typeface="Lato"/>
                <a:hlinkClick r:id="rId3"/>
              </a:rPr>
              <a:t>https://holistic-security.tacticaltech.org/</a:t>
            </a:r>
            <a:r>
              <a:rPr lang="en-GB">
                <a:solidFill>
                  <a:schemeClr val="dk2"/>
                </a:solidFill>
                <a:latin typeface="Lato"/>
                <a:ea typeface="Lato"/>
                <a:cs typeface="Lato"/>
                <a:sym typeface="Lato"/>
              </a:rPr>
              <a:t> </a:t>
            </a:r>
            <a:endParaRPr>
              <a:solidFill>
                <a:schemeClr val="dk2"/>
              </a:solidFill>
              <a:latin typeface="Lato"/>
              <a:ea typeface="Lato"/>
              <a:cs typeface="Lato"/>
              <a:sym typeface="Lato"/>
            </a:endParaRPr>
          </a:p>
        </p:txBody>
      </p:sp>
      <p:sp>
        <p:nvSpPr>
          <p:cNvPr id="364" name="Google Shape;364;p46"/>
          <p:cNvSpPr txBox="1"/>
          <p:nvPr/>
        </p:nvSpPr>
        <p:spPr>
          <a:xfrm>
            <a:off x="501375" y="2010775"/>
            <a:ext cx="2753400" cy="11082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GB" sz="1200">
                <a:solidFill>
                  <a:srgbClr val="3C78D8"/>
                </a:solidFill>
              </a:rPr>
              <a:t>Holistic Security is a strategy manual, created by Tactical Tech, to help human rights defenders maintain their well-being in action.</a:t>
            </a:r>
            <a:endParaRPr b="1" i="1" sz="1200">
              <a:solidFill>
                <a:srgbClr val="3C78D8"/>
              </a:solidFill>
            </a:endParaRPr>
          </a:p>
        </p:txBody>
      </p:sp>
      <p:pic>
        <p:nvPicPr>
          <p:cNvPr id="365" name="Google Shape;365;p46"/>
          <p:cNvPicPr preferRelativeResize="0"/>
          <p:nvPr/>
        </p:nvPicPr>
        <p:blipFill>
          <a:blip r:embed="rId4">
            <a:alphaModFix/>
          </a:blip>
          <a:stretch>
            <a:fillRect/>
          </a:stretch>
        </p:blipFill>
        <p:spPr>
          <a:xfrm>
            <a:off x="3534585" y="1273750"/>
            <a:ext cx="4806166" cy="30990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7"/>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GB">
                <a:solidFill>
                  <a:schemeClr val="accent1"/>
                </a:solidFill>
              </a:rPr>
              <a:t>Resources: SafeTAG</a:t>
            </a:r>
            <a:endParaRPr>
              <a:solidFill>
                <a:schemeClr val="accent1"/>
              </a:solidFill>
            </a:endParaRPr>
          </a:p>
          <a:p>
            <a:pPr indent="0" lvl="0" marL="0" rtl="0" algn="l">
              <a:spcBef>
                <a:spcPts val="0"/>
              </a:spcBef>
              <a:spcAft>
                <a:spcPts val="0"/>
              </a:spcAft>
              <a:buNone/>
            </a:pPr>
            <a:r>
              <a:t/>
            </a:r>
            <a:endParaRPr>
              <a:solidFill>
                <a:schemeClr val="accent1"/>
              </a:solidFill>
            </a:endParaRPr>
          </a:p>
        </p:txBody>
      </p:sp>
      <p:sp>
        <p:nvSpPr>
          <p:cNvPr id="371" name="Google Shape;371;p47"/>
          <p:cNvSpPr txBox="1"/>
          <p:nvPr>
            <p:ph idx="1" type="body"/>
          </p:nvPr>
        </p:nvSpPr>
        <p:spPr>
          <a:xfrm>
            <a:off x="1883249" y="1273750"/>
            <a:ext cx="68385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sz="1500"/>
          </a:p>
        </p:txBody>
      </p:sp>
      <p:pic>
        <p:nvPicPr>
          <p:cNvPr id="372" name="Google Shape;372;p47"/>
          <p:cNvPicPr preferRelativeResize="0"/>
          <p:nvPr/>
        </p:nvPicPr>
        <p:blipFill>
          <a:blip r:embed="rId3">
            <a:alphaModFix amt="20000"/>
          </a:blip>
          <a:stretch>
            <a:fillRect/>
          </a:stretch>
        </p:blipFill>
        <p:spPr>
          <a:xfrm>
            <a:off x="3291037" y="1265600"/>
            <a:ext cx="5181089" cy="3162949"/>
          </a:xfrm>
          <a:prstGeom prst="rect">
            <a:avLst/>
          </a:prstGeom>
          <a:noFill/>
          <a:ln>
            <a:noFill/>
          </a:ln>
        </p:spPr>
      </p:pic>
      <p:sp>
        <p:nvSpPr>
          <p:cNvPr id="373" name="Google Shape;373;p47"/>
          <p:cNvSpPr txBox="1"/>
          <p:nvPr/>
        </p:nvSpPr>
        <p:spPr>
          <a:xfrm>
            <a:off x="2952325" y="4372800"/>
            <a:ext cx="532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2"/>
                </a:solidFill>
                <a:latin typeface="Lato"/>
                <a:ea typeface="Lato"/>
                <a:cs typeface="Lato"/>
                <a:sym typeface="Lato"/>
              </a:rPr>
              <a:t>Safetag </a:t>
            </a:r>
            <a:r>
              <a:rPr lang="en-GB" u="sng">
                <a:solidFill>
                  <a:schemeClr val="hlink"/>
                </a:solidFill>
                <a:latin typeface="Lato"/>
                <a:ea typeface="Lato"/>
                <a:cs typeface="Lato"/>
                <a:sym typeface="Lato"/>
                <a:hlinkClick r:id="rId4"/>
              </a:rPr>
              <a:t>https://safetag.org/</a:t>
            </a:r>
            <a:r>
              <a:rPr lang="en-GB">
                <a:solidFill>
                  <a:schemeClr val="dk2"/>
                </a:solidFill>
                <a:latin typeface="Lato"/>
                <a:ea typeface="Lato"/>
                <a:cs typeface="Lato"/>
                <a:sym typeface="Lato"/>
              </a:rPr>
              <a:t> </a:t>
            </a:r>
            <a:endParaRPr>
              <a:solidFill>
                <a:schemeClr val="dk2"/>
              </a:solidFill>
              <a:latin typeface="Lato"/>
              <a:ea typeface="Lato"/>
              <a:cs typeface="Lato"/>
              <a:sym typeface="Lato"/>
            </a:endParaRPr>
          </a:p>
        </p:txBody>
      </p:sp>
      <p:sp>
        <p:nvSpPr>
          <p:cNvPr id="374" name="Google Shape;374;p47"/>
          <p:cNvSpPr txBox="1"/>
          <p:nvPr/>
        </p:nvSpPr>
        <p:spPr>
          <a:xfrm>
            <a:off x="501375" y="2010775"/>
            <a:ext cx="2753400" cy="20319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GB" sz="1200">
                <a:solidFill>
                  <a:srgbClr val="3C78D8"/>
                </a:solidFill>
              </a:rPr>
              <a:t>SAFETAG -</a:t>
            </a:r>
            <a:br>
              <a:rPr b="1" lang="en-GB" sz="1200">
                <a:solidFill>
                  <a:srgbClr val="3C78D8"/>
                </a:solidFill>
              </a:rPr>
            </a:br>
            <a:r>
              <a:rPr b="1" lang="en-GB" sz="1200">
                <a:solidFill>
                  <a:srgbClr val="3C78D8"/>
                </a:solidFill>
              </a:rPr>
              <a:t>Security Auditing Framework and Evaluation Template For Advoacy Groups</a:t>
            </a:r>
            <a:endParaRPr b="1" sz="1200">
              <a:solidFill>
                <a:srgbClr val="3C78D8"/>
              </a:solidFill>
            </a:endParaRPr>
          </a:p>
          <a:p>
            <a:pPr indent="0" lvl="0" marL="457200" rtl="0" algn="ctr">
              <a:spcBef>
                <a:spcPts val="0"/>
              </a:spcBef>
              <a:spcAft>
                <a:spcPts val="0"/>
              </a:spcAft>
              <a:buNone/>
            </a:pPr>
            <a:br>
              <a:rPr b="1" lang="en-GB" sz="1200">
                <a:solidFill>
                  <a:srgbClr val="3C78D8"/>
                </a:solidFill>
              </a:rPr>
            </a:br>
            <a:r>
              <a:rPr b="1" lang="en-GB" sz="1200">
                <a:solidFill>
                  <a:srgbClr val="3C78D8"/>
                </a:solidFill>
              </a:rPr>
              <a:t>Adapted risk assessment relevant to smaller non-profits in </a:t>
            </a:r>
            <a:br>
              <a:rPr b="1" lang="en-GB" sz="1200">
                <a:solidFill>
                  <a:srgbClr val="3C78D8"/>
                </a:solidFill>
              </a:rPr>
            </a:br>
            <a:r>
              <a:rPr b="1" lang="en-GB" sz="1200">
                <a:solidFill>
                  <a:srgbClr val="3C78D8"/>
                </a:solidFill>
              </a:rPr>
              <a:t>the developing world</a:t>
            </a:r>
            <a:endParaRPr b="1" sz="1200">
              <a:solidFill>
                <a:srgbClr val="3C78D8"/>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8"/>
          <p:cNvSpPr txBox="1"/>
          <p:nvPr>
            <p:ph idx="4294967295" type="body"/>
          </p:nvPr>
        </p:nvSpPr>
        <p:spPr>
          <a:xfrm>
            <a:off x="406787" y="1227076"/>
            <a:ext cx="6321600" cy="30024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GB">
                <a:latin typeface="Schibsted Grotesk"/>
                <a:ea typeface="Schibsted Grotesk"/>
                <a:cs typeface="Schibsted Grotesk"/>
                <a:sym typeface="Schibsted Grotesk"/>
              </a:rPr>
              <a:t>Contact me at </a:t>
            </a:r>
            <a:r>
              <a:rPr lang="en-GB" u="sng">
                <a:solidFill>
                  <a:srgbClr val="4FC3F7"/>
                </a:solidFill>
                <a:latin typeface="Schibsted Grotesk"/>
                <a:ea typeface="Schibsted Grotesk"/>
                <a:cs typeface="Schibsted Grotesk"/>
                <a:sym typeface="Schibsted Grotesk"/>
                <a:hlinkClick r:id="rId3">
                  <a:extLst>
                    <a:ext uri="{A12FA001-AC4F-418D-AE19-62706E023703}">
                      <ahyp:hlinkClr val="tx"/>
                    </a:ext>
                  </a:extLst>
                </a:hlinkClick>
              </a:rPr>
              <a:t>sam@sinarproject.org</a:t>
            </a:r>
            <a:r>
              <a:rPr lang="en-GB">
                <a:latin typeface="Schibsted Grotesk"/>
                <a:ea typeface="Schibsted Grotesk"/>
                <a:cs typeface="Schibsted Grotesk"/>
                <a:sym typeface="Schibsted Grotesk"/>
              </a:rPr>
              <a:t> </a:t>
            </a:r>
            <a:br>
              <a:rPr lang="en-GB">
                <a:latin typeface="Schibsted Grotesk"/>
                <a:ea typeface="Schibsted Grotesk"/>
                <a:cs typeface="Schibsted Grotesk"/>
                <a:sym typeface="Schibsted Grotesk"/>
              </a:rPr>
            </a:br>
            <a:r>
              <a:rPr lang="en-GB">
                <a:latin typeface="Schibsted Grotesk"/>
                <a:ea typeface="Schibsted Grotesk"/>
                <a:cs typeface="Schibsted Grotesk"/>
                <a:sym typeface="Schibsted Grotesk"/>
              </a:rPr>
              <a:t>or via </a:t>
            </a:r>
            <a:r>
              <a:rPr lang="en-GB" u="sng">
                <a:solidFill>
                  <a:schemeClr val="hlink"/>
                </a:solidFill>
                <a:latin typeface="Schibsted Grotesk"/>
                <a:ea typeface="Schibsted Grotesk"/>
                <a:cs typeface="Schibsted Grotesk"/>
                <a:sym typeface="Schibsted Grotesk"/>
                <a:hlinkClick r:id="rId4"/>
              </a:rPr>
              <a:t>LinkedIn</a:t>
            </a:r>
            <a:endParaRPr>
              <a:latin typeface="Schibsted Grotesk"/>
              <a:ea typeface="Schibsted Grotesk"/>
              <a:cs typeface="Schibsted Grotesk"/>
              <a:sym typeface="Schibsted Grotesk"/>
            </a:endParaRPr>
          </a:p>
          <a:p>
            <a:pPr indent="-368300" lvl="0" marL="457200" rtl="0" algn="l">
              <a:spcBef>
                <a:spcPts val="0"/>
              </a:spcBef>
              <a:spcAft>
                <a:spcPts val="0"/>
              </a:spcAft>
              <a:buSzPts val="2200"/>
              <a:buChar char="●"/>
            </a:pPr>
            <a:r>
              <a:rPr lang="en-GB">
                <a:latin typeface="Schibsted Grotesk"/>
                <a:ea typeface="Schibsted Grotesk"/>
                <a:cs typeface="Schibsted Grotesk"/>
                <a:sym typeface="Schibsted Grotesk"/>
              </a:rPr>
              <a:t> (QR code for sessionize link to profile)</a:t>
            </a:r>
            <a:endParaRPr b="1" sz="2200"/>
          </a:p>
        </p:txBody>
      </p:sp>
      <p:sp>
        <p:nvSpPr>
          <p:cNvPr id="380" name="Google Shape;380;p48"/>
          <p:cNvSpPr txBox="1"/>
          <p:nvPr>
            <p:ph type="title"/>
          </p:nvPr>
        </p:nvSpPr>
        <p:spPr>
          <a:xfrm>
            <a:off x="303300" y="411575"/>
            <a:ext cx="8520600" cy="639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Contact me </a:t>
            </a:r>
            <a:endParaRPr>
              <a:solidFill>
                <a:schemeClr val="accent1"/>
              </a:solidFill>
            </a:endParaRPr>
          </a:p>
        </p:txBody>
      </p:sp>
      <p:pic>
        <p:nvPicPr>
          <p:cNvPr id="381" name="Google Shape;381;p48"/>
          <p:cNvPicPr preferRelativeResize="0"/>
          <p:nvPr/>
        </p:nvPicPr>
        <p:blipFill>
          <a:blip r:embed="rId5">
            <a:alphaModFix/>
          </a:blip>
          <a:stretch>
            <a:fillRect/>
          </a:stretch>
        </p:blipFill>
        <p:spPr>
          <a:xfrm>
            <a:off x="6223201" y="1295125"/>
            <a:ext cx="2070575" cy="2070575"/>
          </a:xfrm>
          <a:prstGeom prst="rect">
            <a:avLst/>
          </a:prstGeom>
          <a:noFill/>
          <a:ln>
            <a:noFill/>
          </a:ln>
        </p:spPr>
      </p:pic>
      <p:sp>
        <p:nvSpPr>
          <p:cNvPr id="382" name="Google Shape;382;p48"/>
          <p:cNvSpPr txBox="1"/>
          <p:nvPr/>
        </p:nvSpPr>
        <p:spPr>
          <a:xfrm>
            <a:off x="6245175" y="3132875"/>
            <a:ext cx="3000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u="sng">
                <a:solidFill>
                  <a:srgbClr val="4FC3F7"/>
                </a:solidFill>
                <a:hlinkClick r:id="rId6">
                  <a:extLst>
                    <a:ext uri="{A12FA001-AC4F-418D-AE19-62706E023703}">
                      <ahyp:hlinkClr val="tx"/>
                    </a:ext>
                  </a:extLst>
                </a:hlinkClick>
              </a:rPr>
              <a:t>https://sessionize.com/sam-ng/</a:t>
            </a:r>
            <a:endParaRPr sz="1100"/>
          </a:p>
          <a:p>
            <a:pPr indent="0" lvl="0" marL="0" rtl="0" algn="l">
              <a:spcBef>
                <a:spcPts val="0"/>
              </a:spcBef>
              <a:spcAft>
                <a:spcPts val="0"/>
              </a:spcAft>
              <a:buNone/>
            </a:pPr>
            <a:r>
              <a:t/>
            </a:r>
            <a:endParaRPr sz="11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9"/>
          <p:cNvSpPr txBox="1"/>
          <p:nvPr>
            <p:ph type="title"/>
          </p:nvPr>
        </p:nvSpPr>
        <p:spPr>
          <a:xfrm>
            <a:off x="303300" y="411575"/>
            <a:ext cx="8520600" cy="639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accent1"/>
                </a:solidFill>
              </a:rPr>
              <a:t>Feedback/Survey</a:t>
            </a:r>
            <a:endParaRPr>
              <a:solidFill>
                <a:schemeClr val="accent1"/>
              </a:solidFill>
            </a:endParaRPr>
          </a:p>
        </p:txBody>
      </p:sp>
      <p:sp>
        <p:nvSpPr>
          <p:cNvPr id="388" name="Google Shape;388;p49"/>
          <p:cNvSpPr txBox="1"/>
          <p:nvPr>
            <p:ph idx="4294967295" type="body"/>
          </p:nvPr>
        </p:nvSpPr>
        <p:spPr>
          <a:xfrm>
            <a:off x="406787" y="1227076"/>
            <a:ext cx="6321600" cy="30024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Char char="●"/>
            </a:pPr>
            <a:r>
              <a:rPr lang="en-GB" sz="2200"/>
              <a:t>Appreciate your time &amp; input</a:t>
            </a:r>
            <a:endParaRPr sz="2200"/>
          </a:p>
          <a:p>
            <a:pPr indent="-368300" lvl="0" marL="457200" rtl="0" algn="l">
              <a:spcBef>
                <a:spcPts val="0"/>
              </a:spcBef>
              <a:spcAft>
                <a:spcPts val="0"/>
              </a:spcAft>
              <a:buSzPts val="2200"/>
              <a:buChar char="●"/>
            </a:pPr>
            <a:r>
              <a:rPr lang="en-GB" sz="2200"/>
              <a:t>Helps us make it better (really!)</a:t>
            </a:r>
            <a:endParaRPr sz="2200"/>
          </a:p>
          <a:p>
            <a:pPr indent="0" lvl="0" marL="0" rtl="0" algn="l">
              <a:spcBef>
                <a:spcPts val="1200"/>
              </a:spcBef>
              <a:spcAft>
                <a:spcPts val="1200"/>
              </a:spcAft>
              <a:buNone/>
            </a:pPr>
            <a:r>
              <a:t/>
            </a:r>
            <a:endParaRPr b="1" sz="2200"/>
          </a:p>
        </p:txBody>
      </p:sp>
      <p:sp>
        <p:nvSpPr>
          <p:cNvPr id="389" name="Google Shape;389;p49"/>
          <p:cNvSpPr txBox="1"/>
          <p:nvPr/>
        </p:nvSpPr>
        <p:spPr>
          <a:xfrm>
            <a:off x="1229125" y="4405375"/>
            <a:ext cx="347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hlinkClick r:id="rId3"/>
              </a:rPr>
              <a:t>https://forms.gle/meBFcY7izHWpLF5w7</a:t>
            </a:r>
            <a:r>
              <a:rPr lang="en-GB"/>
              <a:t> </a:t>
            </a:r>
            <a:endParaRPr/>
          </a:p>
        </p:txBody>
      </p:sp>
      <p:pic>
        <p:nvPicPr>
          <p:cNvPr id="390" name="Google Shape;390;p49"/>
          <p:cNvPicPr preferRelativeResize="0"/>
          <p:nvPr/>
        </p:nvPicPr>
        <p:blipFill>
          <a:blip r:embed="rId4">
            <a:alphaModFix/>
          </a:blip>
          <a:stretch>
            <a:fillRect/>
          </a:stretch>
        </p:blipFill>
        <p:spPr>
          <a:xfrm>
            <a:off x="1737287" y="2241175"/>
            <a:ext cx="2110812" cy="19883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400">
                <a:solidFill>
                  <a:schemeClr val="accent1"/>
                </a:solidFill>
              </a:rPr>
              <a:t> Scenario/DS Game (Starting Situation) </a:t>
            </a:r>
            <a:endParaRPr sz="2400"/>
          </a:p>
        </p:txBody>
      </p:sp>
      <p:sp>
        <p:nvSpPr>
          <p:cNvPr id="113" name="Google Shape;113;p16"/>
          <p:cNvSpPr txBox="1"/>
          <p:nvPr>
            <p:ph idx="1" type="body"/>
          </p:nvPr>
        </p:nvSpPr>
        <p:spPr>
          <a:xfrm>
            <a:off x="2410112" y="1214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900">
                <a:latin typeface="Arial"/>
                <a:ea typeface="Arial"/>
                <a:cs typeface="Arial"/>
                <a:sym typeface="Arial"/>
              </a:rPr>
              <a:t>Task: Come up with a plan on how to expose the news or evidence, and stay safe</a:t>
            </a:r>
            <a:endParaRPr b="1" sz="1900">
              <a:latin typeface="Arial"/>
              <a:ea typeface="Arial"/>
              <a:cs typeface="Arial"/>
              <a:sym typeface="Arial"/>
            </a:endParaRPr>
          </a:p>
          <a:p>
            <a:pPr indent="0" lvl="0" marL="0" rtl="0" algn="l">
              <a:spcBef>
                <a:spcPts val="0"/>
              </a:spcBef>
              <a:spcAft>
                <a:spcPts val="0"/>
              </a:spcAft>
              <a:buNone/>
            </a:pPr>
            <a:r>
              <a:t/>
            </a:r>
            <a:endParaRPr b="1" sz="1900">
              <a:latin typeface="Arial"/>
              <a:ea typeface="Arial"/>
              <a:cs typeface="Arial"/>
              <a:sym typeface="Arial"/>
            </a:endParaRPr>
          </a:p>
          <a:p>
            <a:pPr indent="-349250" lvl="0" marL="457200" rtl="0" algn="l">
              <a:spcBef>
                <a:spcPts val="0"/>
              </a:spcBef>
              <a:spcAft>
                <a:spcPts val="0"/>
              </a:spcAft>
              <a:buSzPts val="1900"/>
              <a:buFont typeface="Arial"/>
              <a:buChar char="●"/>
            </a:pPr>
            <a:r>
              <a:rPr lang="en-GB" sz="1900">
                <a:latin typeface="Arial"/>
                <a:ea typeface="Arial"/>
                <a:cs typeface="Arial"/>
                <a:sym typeface="Arial"/>
              </a:rPr>
              <a:t>What’s the best way to safely share it within the group digitally and/or physically?</a:t>
            </a:r>
            <a:endParaRPr sz="1900">
              <a:latin typeface="Arial"/>
              <a:ea typeface="Arial"/>
              <a:cs typeface="Arial"/>
              <a:sym typeface="Arial"/>
            </a:endParaRPr>
          </a:p>
          <a:p>
            <a:pPr indent="-349250" lvl="0" marL="457200" rtl="0" algn="l">
              <a:spcBef>
                <a:spcPts val="0"/>
              </a:spcBef>
              <a:spcAft>
                <a:spcPts val="0"/>
              </a:spcAft>
              <a:buSzPts val="1900"/>
              <a:buFont typeface="Arial"/>
              <a:buChar char="●"/>
            </a:pPr>
            <a:r>
              <a:rPr lang="en-GB" sz="1900">
                <a:latin typeface="Arial"/>
                <a:ea typeface="Arial"/>
                <a:cs typeface="Arial"/>
                <a:sym typeface="Arial"/>
              </a:rPr>
              <a:t>What’s the best way to get the information out to the public?</a:t>
            </a:r>
            <a:endParaRPr sz="1900">
              <a:latin typeface="Arial"/>
              <a:ea typeface="Arial"/>
              <a:cs typeface="Arial"/>
              <a:sym typeface="Arial"/>
            </a:endParaRPr>
          </a:p>
          <a:p>
            <a:pPr indent="-349250" lvl="0" marL="457200" rtl="0" algn="l">
              <a:spcBef>
                <a:spcPts val="0"/>
              </a:spcBef>
              <a:spcAft>
                <a:spcPts val="0"/>
              </a:spcAft>
              <a:buSzPts val="1900"/>
              <a:buFont typeface="Arial"/>
              <a:buChar char="●"/>
            </a:pPr>
            <a:r>
              <a:rPr lang="en-GB" sz="1900">
                <a:latin typeface="Arial"/>
                <a:ea typeface="Arial"/>
                <a:cs typeface="Arial"/>
                <a:sym typeface="Arial"/>
              </a:rPr>
              <a:t>Security measures you might take to protect the group, and also individually given different circumstances</a:t>
            </a:r>
            <a:endParaRPr b="1" sz="2000">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990"/>
              <a:buFont typeface="Arial"/>
              <a:buNone/>
            </a:pPr>
            <a:r>
              <a:rPr lang="en-GB" sz="2400">
                <a:solidFill>
                  <a:schemeClr val="accent1"/>
                </a:solidFill>
              </a:rPr>
              <a:t> Scenario/DS Game (Ongoing Situation) </a:t>
            </a:r>
            <a:endParaRPr sz="2400"/>
          </a:p>
          <a:p>
            <a:pPr indent="0" lvl="0" marL="0" rtl="0" algn="l">
              <a:spcBef>
                <a:spcPts val="0"/>
              </a:spcBef>
              <a:spcAft>
                <a:spcPts val="0"/>
              </a:spcAft>
              <a:buSzPts val="990"/>
              <a:buNone/>
            </a:pPr>
            <a:r>
              <a:t/>
            </a:r>
            <a:endParaRPr sz="2400">
              <a:solidFill>
                <a:schemeClr val="accent1"/>
              </a:solidFill>
            </a:endParaRPr>
          </a:p>
        </p:txBody>
      </p:sp>
      <p:sp>
        <p:nvSpPr>
          <p:cNvPr id="119" name="Google Shape;119;p17"/>
          <p:cNvSpPr txBox="1"/>
          <p:nvPr>
            <p:ph idx="1" type="body"/>
          </p:nvPr>
        </p:nvSpPr>
        <p:spPr>
          <a:xfrm>
            <a:off x="2410112" y="1214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GB" sz="900">
                <a:latin typeface="Arial"/>
                <a:ea typeface="Arial"/>
                <a:cs typeface="Arial"/>
                <a:sym typeface="Arial"/>
              </a:rPr>
              <a:t>The next day information is now everywhere on social media, some true, some not. A popular artist has been arrested for posting a caricature of the communications minister. Even the uncles at the kopitiam are talking about the issue, they heard about some Tik Clock app or something that their grandkids are sharing on their phone. Your mom is forwarding stuff on the family Whatsapp group.</a:t>
            </a:r>
            <a:endParaRPr b="1" sz="900">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b="1" sz="900">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b="1" lang="en-GB" sz="900">
                <a:latin typeface="Arial"/>
                <a:ea typeface="Arial"/>
                <a:cs typeface="Arial"/>
                <a:sym typeface="Arial"/>
              </a:rPr>
              <a:t>Gerakan Politikus Semua Korup (GPSK) has been calling for mass protests in Kuala Lumpur. BKB members say they will join.</a:t>
            </a:r>
            <a:endParaRPr b="1" sz="900">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b="1" sz="900">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b="1" lang="en-GB" sz="900">
                <a:latin typeface="Arial"/>
                <a:ea typeface="Arial"/>
                <a:cs typeface="Arial"/>
                <a:sym typeface="Arial"/>
              </a:rPr>
              <a:t>Berita Mingguan, another independent media outlet’s office, has been raided. Their websites were blocked, Tick Clock has been told by the communications minister to remove any content related to the issue. The newsroom fears their website and social media accounts will be next.</a:t>
            </a:r>
            <a:endParaRPr b="1" sz="900">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b="1" sz="900">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b="1" lang="en-GB" sz="900">
                <a:latin typeface="Arial"/>
                <a:ea typeface="Arial"/>
                <a:cs typeface="Arial"/>
                <a:sym typeface="Arial"/>
              </a:rPr>
              <a:t>In the afternoon, some youth activists have started to gather and protest in front of parliament. The police are not arresting, but taking photos and recording the protesters.</a:t>
            </a:r>
            <a:endParaRPr b="1" sz="900">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b="1" sz="900">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b="1" lang="en-GB" sz="900">
                <a:latin typeface="Arial"/>
                <a:ea typeface="Arial"/>
                <a:cs typeface="Arial"/>
                <a:sym typeface="Arial"/>
              </a:rPr>
              <a:t>The influencer in your group has pre-emptively leaked small parts of the story that they know, and is getting a million views on Tik Clock (and very happy about the attention). Everyone is following the account and the influencer has reached out to the newsroom that they’re willing to share the rest of whatever the newsroom has.</a:t>
            </a:r>
            <a:endParaRPr b="1" sz="900">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b="1" sz="900">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b="1" lang="en-GB" sz="900">
                <a:latin typeface="Arial"/>
                <a:ea typeface="Arial"/>
                <a:cs typeface="Arial"/>
                <a:sym typeface="Arial"/>
              </a:rPr>
              <a:t>The newsroom decides they have to get the news out with the evidence they have verified.</a:t>
            </a:r>
            <a:endParaRPr b="1" sz="700">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8"/>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400">
                <a:solidFill>
                  <a:schemeClr val="accent1"/>
                </a:solidFill>
              </a:rPr>
              <a:t> Scenario/DS Game (</a:t>
            </a:r>
            <a:r>
              <a:rPr lang="en-GB" sz="2400">
                <a:solidFill>
                  <a:schemeClr val="accent1"/>
                </a:solidFill>
              </a:rPr>
              <a:t>Ongoing Situation</a:t>
            </a:r>
            <a:r>
              <a:rPr lang="en-GB" sz="2400">
                <a:solidFill>
                  <a:schemeClr val="accent1"/>
                </a:solidFill>
              </a:rPr>
              <a:t>) </a:t>
            </a:r>
            <a:endParaRPr sz="2400"/>
          </a:p>
        </p:txBody>
      </p:sp>
      <p:sp>
        <p:nvSpPr>
          <p:cNvPr id="125" name="Google Shape;125;p18"/>
          <p:cNvSpPr txBox="1"/>
          <p:nvPr>
            <p:ph idx="1" type="body"/>
          </p:nvPr>
        </p:nvSpPr>
        <p:spPr>
          <a:xfrm>
            <a:off x="2410112" y="1214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300">
                <a:latin typeface="Arial"/>
                <a:ea typeface="Arial"/>
                <a:cs typeface="Arial"/>
                <a:sym typeface="Arial"/>
              </a:rPr>
              <a:t>Task: How are you getting the information out safely?</a:t>
            </a:r>
            <a:endParaRPr b="1" sz="2300">
              <a:latin typeface="Arial"/>
              <a:ea typeface="Arial"/>
              <a:cs typeface="Arial"/>
              <a:sym typeface="Arial"/>
            </a:endParaRPr>
          </a:p>
          <a:p>
            <a:pPr indent="-374650" lvl="0" marL="457200" rtl="0" algn="l">
              <a:spcBef>
                <a:spcPts val="0"/>
              </a:spcBef>
              <a:spcAft>
                <a:spcPts val="0"/>
              </a:spcAft>
              <a:buSzPts val="2300"/>
              <a:buFont typeface="Arial"/>
              <a:buChar char="-"/>
            </a:pPr>
            <a:r>
              <a:rPr lang="en-GB" sz="2300">
                <a:latin typeface="Arial"/>
                <a:ea typeface="Arial"/>
                <a:cs typeface="Arial"/>
                <a:sym typeface="Arial"/>
              </a:rPr>
              <a:t>Are you still sticking to the original plan? </a:t>
            </a:r>
            <a:endParaRPr sz="2300">
              <a:latin typeface="Arial"/>
              <a:ea typeface="Arial"/>
              <a:cs typeface="Arial"/>
              <a:sym typeface="Arial"/>
            </a:endParaRPr>
          </a:p>
          <a:p>
            <a:pPr indent="-374650" lvl="0" marL="457200" rtl="0" algn="l">
              <a:spcBef>
                <a:spcPts val="0"/>
              </a:spcBef>
              <a:spcAft>
                <a:spcPts val="0"/>
              </a:spcAft>
              <a:buSzPts val="2300"/>
              <a:buFont typeface="Arial"/>
              <a:buChar char="-"/>
            </a:pPr>
            <a:r>
              <a:rPr lang="en-GB" sz="2300">
                <a:latin typeface="Arial"/>
                <a:ea typeface="Arial"/>
                <a:cs typeface="Arial"/>
                <a:sym typeface="Arial"/>
              </a:rPr>
              <a:t>Any security changes given the changing situation?</a:t>
            </a:r>
            <a:endParaRPr b="1" sz="3100">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400">
                <a:solidFill>
                  <a:schemeClr val="accent1"/>
                </a:solidFill>
              </a:rPr>
              <a:t> Scenario/DS Game (</a:t>
            </a:r>
            <a:r>
              <a:rPr lang="en-GB" sz="2400">
                <a:solidFill>
                  <a:schemeClr val="accent1"/>
                </a:solidFill>
              </a:rPr>
              <a:t>Post Situation</a:t>
            </a:r>
            <a:r>
              <a:rPr lang="en-GB" sz="2400">
                <a:solidFill>
                  <a:schemeClr val="accent1"/>
                </a:solidFill>
              </a:rPr>
              <a:t>) </a:t>
            </a:r>
            <a:endParaRPr sz="2400"/>
          </a:p>
          <a:p>
            <a:pPr indent="0" lvl="0" marL="0" rtl="0" algn="l">
              <a:spcBef>
                <a:spcPts val="0"/>
              </a:spcBef>
              <a:spcAft>
                <a:spcPts val="0"/>
              </a:spcAft>
              <a:buSzPts val="990"/>
              <a:buNone/>
            </a:pPr>
            <a:r>
              <a:t/>
            </a:r>
            <a:endParaRPr sz="2400">
              <a:solidFill>
                <a:schemeClr val="accent1"/>
              </a:solidFill>
            </a:endParaRPr>
          </a:p>
        </p:txBody>
      </p:sp>
      <p:sp>
        <p:nvSpPr>
          <p:cNvPr id="131" name="Google Shape;131;p19"/>
          <p:cNvSpPr txBox="1"/>
          <p:nvPr>
            <p:ph idx="1" type="body"/>
          </p:nvPr>
        </p:nvSpPr>
        <p:spPr>
          <a:xfrm>
            <a:off x="2410112" y="1214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400">
                <a:latin typeface="Arial"/>
                <a:ea typeface="Arial"/>
                <a:cs typeface="Arial"/>
                <a:sym typeface="Arial"/>
              </a:rPr>
              <a:t>The news/information has now been published.</a:t>
            </a:r>
            <a:endParaRPr b="1" sz="1400">
              <a:latin typeface="Arial"/>
              <a:ea typeface="Arial"/>
              <a:cs typeface="Arial"/>
              <a:sym typeface="Arial"/>
            </a:endParaRPr>
          </a:p>
          <a:p>
            <a:pPr indent="0" lvl="0" marL="0" rtl="0" algn="l">
              <a:spcBef>
                <a:spcPts val="0"/>
              </a:spcBef>
              <a:spcAft>
                <a:spcPts val="0"/>
              </a:spcAft>
              <a:buNone/>
            </a:pPr>
            <a:r>
              <a:t/>
            </a:r>
            <a:endParaRPr b="1" sz="1400">
              <a:latin typeface="Arial"/>
              <a:ea typeface="Arial"/>
              <a:cs typeface="Arial"/>
              <a:sym typeface="Arial"/>
            </a:endParaRPr>
          </a:p>
          <a:p>
            <a:pPr indent="0" lvl="0" marL="0" rtl="0" algn="l">
              <a:spcBef>
                <a:spcPts val="0"/>
              </a:spcBef>
              <a:spcAft>
                <a:spcPts val="0"/>
              </a:spcAft>
              <a:buNone/>
            </a:pPr>
            <a:r>
              <a:rPr b="1" lang="en-GB" sz="1400">
                <a:latin typeface="Arial"/>
                <a:ea typeface="Arial"/>
                <a:cs typeface="Arial"/>
                <a:sym typeface="Arial"/>
              </a:rPr>
              <a:t>More arrests of posts on social media have been reported. The newsroom has been raided and equipment seized. The Editor and Journalist have been called up by police for investigations, and are told to assist in investigations by giving access to their social media accounts and their online drives.</a:t>
            </a:r>
            <a:endParaRPr b="1" sz="1400">
              <a:latin typeface="Arial"/>
              <a:ea typeface="Arial"/>
              <a:cs typeface="Arial"/>
              <a:sym typeface="Arial"/>
            </a:endParaRPr>
          </a:p>
          <a:p>
            <a:pPr indent="0" lvl="0" marL="0" rtl="0" algn="l">
              <a:spcBef>
                <a:spcPts val="0"/>
              </a:spcBef>
              <a:spcAft>
                <a:spcPts val="0"/>
              </a:spcAft>
              <a:buNone/>
            </a:pPr>
            <a:r>
              <a:t/>
            </a:r>
            <a:endParaRPr b="1" sz="1400">
              <a:latin typeface="Arial"/>
              <a:ea typeface="Arial"/>
              <a:cs typeface="Arial"/>
              <a:sym typeface="Arial"/>
            </a:endParaRPr>
          </a:p>
          <a:p>
            <a:pPr indent="0" lvl="0" marL="0" rtl="0" algn="l">
              <a:spcBef>
                <a:spcPts val="0"/>
              </a:spcBef>
              <a:spcAft>
                <a:spcPts val="0"/>
              </a:spcAft>
              <a:buNone/>
            </a:pPr>
            <a:r>
              <a:rPr b="1" lang="en-GB" sz="1400">
                <a:latin typeface="Arial"/>
                <a:ea typeface="Arial"/>
                <a:cs typeface="Arial"/>
                <a:sym typeface="Arial"/>
              </a:rPr>
              <a:t>The Researcher/Data Analyst has quit their job suddenly, to take up a prominent and high paying role at Majlis Commerce Antarabangsa. A press statement has been released that they support a full investigation but reiterate that the project is of vital interest for the Malaysian economy and local businesses</a:t>
            </a:r>
            <a:endParaRPr b="1" sz="1200">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0"/>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400">
                <a:solidFill>
                  <a:schemeClr val="accent1"/>
                </a:solidFill>
              </a:rPr>
              <a:t> Scenario/DS Game (Post Situation) </a:t>
            </a:r>
            <a:endParaRPr sz="2400"/>
          </a:p>
          <a:p>
            <a:pPr indent="0" lvl="0" marL="0" rtl="0" algn="l">
              <a:spcBef>
                <a:spcPts val="0"/>
              </a:spcBef>
              <a:spcAft>
                <a:spcPts val="0"/>
              </a:spcAft>
              <a:buSzPts val="990"/>
              <a:buNone/>
            </a:pPr>
            <a:r>
              <a:t/>
            </a:r>
            <a:endParaRPr sz="2400">
              <a:solidFill>
                <a:schemeClr val="accent1"/>
              </a:solidFill>
            </a:endParaRPr>
          </a:p>
        </p:txBody>
      </p:sp>
      <p:sp>
        <p:nvSpPr>
          <p:cNvPr id="137" name="Google Shape;137;p20"/>
          <p:cNvSpPr txBox="1"/>
          <p:nvPr>
            <p:ph idx="1" type="body"/>
          </p:nvPr>
        </p:nvSpPr>
        <p:spPr>
          <a:xfrm>
            <a:off x="2410112" y="1214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GB" sz="1300">
                <a:latin typeface="Arial"/>
                <a:ea typeface="Arial"/>
                <a:cs typeface="Arial"/>
                <a:sym typeface="Arial"/>
              </a:rPr>
              <a:t>Photos of protestors and associated social media influencers have been published in the newspaper, and police as wanted for investigations under multiple laws. Unknown groups have been doxxing and spreading information on persons reported by the police. </a:t>
            </a:r>
            <a:endParaRPr b="1" sz="1300">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b="1" sz="1300">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b="1" lang="en-GB" sz="1300">
                <a:latin typeface="Arial"/>
                <a:ea typeface="Arial"/>
                <a:cs typeface="Arial"/>
                <a:sym typeface="Arial"/>
              </a:rPr>
              <a:t>A member of BKB has red paint splashed on their car, with the words “Jangan Cabar Bossku!”</a:t>
            </a:r>
            <a:endParaRPr b="1" sz="1300">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b="1" sz="1300">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b="1" lang="en-GB" sz="1300">
                <a:latin typeface="Arial"/>
                <a:ea typeface="Arial"/>
                <a:cs typeface="Arial"/>
                <a:sym typeface="Arial"/>
              </a:rPr>
              <a:t>There are real fears now that the sources and those with the original information and evidence will be investigated and charged. Influencer so far has been spared, but worried they will be next.</a:t>
            </a:r>
            <a:endParaRPr b="1" sz="1300">
              <a:latin typeface="Arial"/>
              <a:ea typeface="Arial"/>
              <a:cs typeface="Arial"/>
              <a:sym typeface="Arial"/>
            </a:endParaRPr>
          </a:p>
          <a:p>
            <a:pPr indent="0" lvl="0" marL="0" rtl="0" algn="l">
              <a:spcBef>
                <a:spcPts val="0"/>
              </a:spcBef>
              <a:spcAft>
                <a:spcPts val="0"/>
              </a:spcAft>
              <a:buClr>
                <a:schemeClr val="dk2"/>
              </a:buClr>
              <a:buSzPts val="1100"/>
              <a:buFont typeface="Arial"/>
              <a:buNone/>
            </a:pPr>
            <a:r>
              <a:t/>
            </a:r>
            <a:endParaRPr b="1" sz="1300">
              <a:latin typeface="Arial"/>
              <a:ea typeface="Arial"/>
              <a:cs typeface="Arial"/>
              <a:sym typeface="Arial"/>
            </a:endParaRPr>
          </a:p>
          <a:p>
            <a:pPr indent="0" lvl="0" marL="0" rtl="0" algn="l">
              <a:spcBef>
                <a:spcPts val="0"/>
              </a:spcBef>
              <a:spcAft>
                <a:spcPts val="0"/>
              </a:spcAft>
              <a:buClr>
                <a:schemeClr val="dk2"/>
              </a:buClr>
              <a:buSzPts val="1100"/>
              <a:buFont typeface="Arial"/>
              <a:buNone/>
            </a:pPr>
            <a:r>
              <a:rPr b="1" lang="en-GB" sz="1300">
                <a:latin typeface="Arial"/>
                <a:ea typeface="Arial"/>
                <a:cs typeface="Arial"/>
                <a:sym typeface="Arial"/>
              </a:rPr>
              <a:t>But there also seems to be backlash against the politicians in the case. The situation is fluid and you’re all not sure what will happen over the next few days.</a:t>
            </a:r>
            <a:endParaRPr b="1" sz="1600">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400">
                <a:solidFill>
                  <a:schemeClr val="accent1"/>
                </a:solidFill>
              </a:rPr>
              <a:t> Scenario/DS Game (</a:t>
            </a:r>
            <a:r>
              <a:rPr lang="en-GB" sz="2400">
                <a:solidFill>
                  <a:schemeClr val="accent1"/>
                </a:solidFill>
              </a:rPr>
              <a:t>Post Situation</a:t>
            </a:r>
            <a:r>
              <a:rPr lang="en-GB" sz="2400">
                <a:solidFill>
                  <a:schemeClr val="accent1"/>
                </a:solidFill>
              </a:rPr>
              <a:t>) </a:t>
            </a:r>
            <a:endParaRPr sz="2400"/>
          </a:p>
        </p:txBody>
      </p:sp>
      <p:sp>
        <p:nvSpPr>
          <p:cNvPr id="143" name="Google Shape;143;p21"/>
          <p:cNvSpPr txBox="1"/>
          <p:nvPr>
            <p:ph idx="1" type="body"/>
          </p:nvPr>
        </p:nvSpPr>
        <p:spPr>
          <a:xfrm>
            <a:off x="2410112" y="1214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900">
                <a:latin typeface="Arial"/>
                <a:ea typeface="Arial"/>
                <a:cs typeface="Arial"/>
                <a:sym typeface="Arial"/>
              </a:rPr>
              <a:t>Task: How did your previous preparations prepare (or not prepare) you for this situation?</a:t>
            </a:r>
            <a:endParaRPr b="1" sz="1900">
              <a:latin typeface="Arial"/>
              <a:ea typeface="Arial"/>
              <a:cs typeface="Arial"/>
              <a:sym typeface="Arial"/>
            </a:endParaRPr>
          </a:p>
          <a:p>
            <a:pPr indent="0" lvl="0" marL="0" rtl="0" algn="l">
              <a:spcBef>
                <a:spcPts val="0"/>
              </a:spcBef>
              <a:spcAft>
                <a:spcPts val="0"/>
              </a:spcAft>
              <a:buNone/>
            </a:pPr>
            <a:r>
              <a:t/>
            </a:r>
            <a:endParaRPr sz="1900">
              <a:latin typeface="Arial"/>
              <a:ea typeface="Arial"/>
              <a:cs typeface="Arial"/>
              <a:sym typeface="Arial"/>
            </a:endParaRPr>
          </a:p>
          <a:p>
            <a:pPr indent="-349250" lvl="0" marL="457200" rtl="0" algn="l">
              <a:spcBef>
                <a:spcPts val="0"/>
              </a:spcBef>
              <a:spcAft>
                <a:spcPts val="0"/>
              </a:spcAft>
              <a:buSzPts val="1900"/>
              <a:buFont typeface="Arial"/>
              <a:buChar char="-"/>
            </a:pPr>
            <a:r>
              <a:rPr lang="en-GB" sz="1900">
                <a:latin typeface="Arial"/>
                <a:ea typeface="Arial"/>
                <a:cs typeface="Arial"/>
                <a:sym typeface="Arial"/>
              </a:rPr>
              <a:t>How much do you trust the Data Analyst Consultant now? Did you have a copy of the contents of the USB?</a:t>
            </a:r>
            <a:endParaRPr sz="1900">
              <a:latin typeface="Arial"/>
              <a:ea typeface="Arial"/>
              <a:cs typeface="Arial"/>
              <a:sym typeface="Arial"/>
            </a:endParaRPr>
          </a:p>
          <a:p>
            <a:pPr indent="-349250" lvl="0" marL="457200" rtl="0" algn="l">
              <a:spcBef>
                <a:spcPts val="0"/>
              </a:spcBef>
              <a:spcAft>
                <a:spcPts val="0"/>
              </a:spcAft>
              <a:buSzPts val="1900"/>
              <a:buFont typeface="Arial"/>
              <a:buChar char="-"/>
            </a:pPr>
            <a:r>
              <a:rPr lang="en-GB" sz="1900">
                <a:latin typeface="Arial"/>
                <a:ea typeface="Arial"/>
                <a:cs typeface="Arial"/>
                <a:sym typeface="Arial"/>
              </a:rPr>
              <a:t>How might you have done things differently?</a:t>
            </a:r>
            <a:endParaRPr sz="1900">
              <a:latin typeface="Arial"/>
              <a:ea typeface="Arial"/>
              <a:cs typeface="Arial"/>
              <a:sym typeface="Arial"/>
            </a:endParaRPr>
          </a:p>
          <a:p>
            <a:pPr indent="-349250" lvl="0" marL="457200" rtl="0" algn="l">
              <a:spcBef>
                <a:spcPts val="0"/>
              </a:spcBef>
              <a:spcAft>
                <a:spcPts val="0"/>
              </a:spcAft>
              <a:buSzPts val="1900"/>
              <a:buFont typeface="Arial"/>
              <a:buChar char="-"/>
            </a:pPr>
            <a:r>
              <a:rPr lang="en-GB" sz="1900">
                <a:latin typeface="Arial"/>
                <a:ea typeface="Arial"/>
                <a:cs typeface="Arial"/>
                <a:sym typeface="Arial"/>
              </a:rPr>
              <a:t>Are there additional security measures, resource you think would have been helpful at this stage or previously?</a:t>
            </a:r>
            <a:endParaRPr b="1" sz="3100">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